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42"/>
  </p:notesMasterIdLst>
  <p:sldIdLst>
    <p:sldId id="284" r:id="rId5"/>
    <p:sldId id="309" r:id="rId6"/>
    <p:sldId id="285" r:id="rId7"/>
    <p:sldId id="310" r:id="rId8"/>
    <p:sldId id="311" r:id="rId9"/>
    <p:sldId id="314" r:id="rId10"/>
    <p:sldId id="315" r:id="rId11"/>
    <p:sldId id="313" r:id="rId12"/>
    <p:sldId id="316" r:id="rId13"/>
    <p:sldId id="317" r:id="rId14"/>
    <p:sldId id="320" r:id="rId15"/>
    <p:sldId id="319" r:id="rId16"/>
    <p:sldId id="305" r:id="rId17"/>
    <p:sldId id="318" r:id="rId18"/>
    <p:sldId id="321" r:id="rId19"/>
    <p:sldId id="322" r:id="rId20"/>
    <p:sldId id="323" r:id="rId21"/>
    <p:sldId id="327" r:id="rId22"/>
    <p:sldId id="307" r:id="rId23"/>
    <p:sldId id="324" r:id="rId24"/>
    <p:sldId id="325" r:id="rId25"/>
    <p:sldId id="326" r:id="rId26"/>
    <p:sldId id="328" r:id="rId27"/>
    <p:sldId id="329" r:id="rId28"/>
    <p:sldId id="334" r:id="rId29"/>
    <p:sldId id="335" r:id="rId30"/>
    <p:sldId id="336" r:id="rId31"/>
    <p:sldId id="337" r:id="rId32"/>
    <p:sldId id="339" r:id="rId33"/>
    <p:sldId id="338" r:id="rId34"/>
    <p:sldId id="340" r:id="rId35"/>
    <p:sldId id="331" r:id="rId36"/>
    <p:sldId id="341" r:id="rId37"/>
    <p:sldId id="343" r:id="rId38"/>
    <p:sldId id="344" r:id="rId39"/>
    <p:sldId id="332" r:id="rId40"/>
    <p:sldId id="345" r:id="rId4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DD14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8681CA0-9C8E-4161-9CFC-E550978D25B9}" v="62" dt="2023-06-04T16:39:55.736"/>
    <p1510:client id="{9BC60467-4B3F-4331-A597-9B36E5864C93}" v="8" dt="2022-09-30T22:09:53.541"/>
  </p1510:revLst>
</p1510:revInfo>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Style moyen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0"/>
        <p:guide pos="2880"/>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notesMaster" Target="notesMasters/notesMaster1.xml"/><Relationship Id="rId47"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C89AD47-9015-47B5-8BF2-0FF7FD42F38C}" type="datetimeFigureOut">
              <a:rPr lang="en-CA" smtClean="0"/>
              <a:t>2023-10-05</a:t>
            </a:fld>
            <a:endParaRPr lang="en-CA"/>
          </a:p>
        </p:txBody>
      </p:sp>
      <p:sp>
        <p:nvSpPr>
          <p:cNvPr id="4" name="Espace réservé de l'image des diapositives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CA"/>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CA2D033-A720-40C3-9B4E-246126FE8AD6}" type="slidenum">
              <a:rPr lang="en-CA" smtClean="0"/>
              <a:t>‹n°›</a:t>
            </a:fld>
            <a:endParaRPr lang="en-CA"/>
          </a:p>
        </p:txBody>
      </p:sp>
    </p:spTree>
    <p:extLst>
      <p:ext uri="{BB962C8B-B14F-4D97-AF65-F5344CB8AC3E}">
        <p14:creationId xmlns:p14="http://schemas.microsoft.com/office/powerpoint/2010/main" val="11112295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CA"/>
              <a:t>Afin de rendre les applications plus flexibles, maintenables et compréhensibles</a:t>
            </a:r>
          </a:p>
          <a:p>
            <a:r>
              <a:rPr lang="fr-CA"/>
              <a:t>Sous le principe des interfaces: on interagit avec ce qui est visible et non avec le contenu spécifique, la classe</a:t>
            </a:r>
            <a:endParaRPr lang="en-CA"/>
          </a:p>
        </p:txBody>
      </p:sp>
      <p:sp>
        <p:nvSpPr>
          <p:cNvPr id="4" name="Espace réservé du numéro de diapositive 3"/>
          <p:cNvSpPr>
            <a:spLocks noGrp="1"/>
          </p:cNvSpPr>
          <p:nvPr>
            <p:ph type="sldNum" sz="quarter" idx="5"/>
          </p:nvPr>
        </p:nvSpPr>
        <p:spPr/>
        <p:txBody>
          <a:bodyPr/>
          <a:lstStyle/>
          <a:p>
            <a:fld id="{ECA2D033-A720-40C3-9B4E-246126FE8AD6}" type="slidenum">
              <a:rPr lang="en-CA" smtClean="0"/>
              <a:t>3</a:t>
            </a:fld>
            <a:endParaRPr lang="en-CA"/>
          </a:p>
        </p:txBody>
      </p:sp>
    </p:spTree>
    <p:extLst>
      <p:ext uri="{BB962C8B-B14F-4D97-AF65-F5344CB8AC3E}">
        <p14:creationId xmlns:p14="http://schemas.microsoft.com/office/powerpoint/2010/main" val="19589044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CA"/>
          </a:p>
        </p:txBody>
      </p:sp>
      <p:sp>
        <p:nvSpPr>
          <p:cNvPr id="4" name="Espace réservé du numéro de diapositive 3"/>
          <p:cNvSpPr>
            <a:spLocks noGrp="1"/>
          </p:cNvSpPr>
          <p:nvPr>
            <p:ph type="sldNum" sz="quarter" idx="5"/>
          </p:nvPr>
        </p:nvSpPr>
        <p:spPr/>
        <p:txBody>
          <a:bodyPr/>
          <a:lstStyle/>
          <a:p>
            <a:fld id="{ECA2D033-A720-40C3-9B4E-246126FE8AD6}" type="slidenum">
              <a:rPr lang="en-CA" smtClean="0"/>
              <a:t>13</a:t>
            </a:fld>
            <a:endParaRPr lang="en-CA"/>
          </a:p>
        </p:txBody>
      </p:sp>
    </p:spTree>
    <p:extLst>
      <p:ext uri="{BB962C8B-B14F-4D97-AF65-F5344CB8AC3E}">
        <p14:creationId xmlns:p14="http://schemas.microsoft.com/office/powerpoint/2010/main" val="42210199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CA"/>
          </a:p>
        </p:txBody>
      </p:sp>
      <p:sp>
        <p:nvSpPr>
          <p:cNvPr id="4" name="Espace réservé du numéro de diapositive 3"/>
          <p:cNvSpPr>
            <a:spLocks noGrp="1"/>
          </p:cNvSpPr>
          <p:nvPr>
            <p:ph type="sldNum" sz="quarter" idx="5"/>
          </p:nvPr>
        </p:nvSpPr>
        <p:spPr/>
        <p:txBody>
          <a:bodyPr/>
          <a:lstStyle/>
          <a:p>
            <a:fld id="{ECA2D033-A720-40C3-9B4E-246126FE8AD6}" type="slidenum">
              <a:rPr lang="en-CA" smtClean="0"/>
              <a:t>19</a:t>
            </a:fld>
            <a:endParaRPr lang="en-CA"/>
          </a:p>
        </p:txBody>
      </p:sp>
    </p:spTree>
    <p:extLst>
      <p:ext uri="{BB962C8B-B14F-4D97-AF65-F5344CB8AC3E}">
        <p14:creationId xmlns:p14="http://schemas.microsoft.com/office/powerpoint/2010/main" val="40505205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Title Slide">
    <p:bg>
      <p:bgPr>
        <a:gradFill flip="none" rotWithShape="1">
          <a:gsLst>
            <a:gs pos="0">
              <a:schemeClr val="bg1">
                <a:lumMod val="95000"/>
              </a:schemeClr>
            </a:gs>
            <a:gs pos="30000">
              <a:srgbClr val="ECECEC"/>
            </a:gs>
            <a:gs pos="100000">
              <a:schemeClr val="bg1">
                <a:lumMod val="75000"/>
              </a:schemeClr>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381000" y="-152400"/>
            <a:ext cx="7772400" cy="1470025"/>
          </a:xfrm>
        </p:spPr>
        <p:txBody>
          <a:bodyPr>
            <a:normAutofit/>
          </a:bodyPr>
          <a:lstStyle>
            <a:lvl1pPr algn="l">
              <a:defRPr sz="3200"/>
            </a:lvl1pPr>
          </a:lstStyle>
          <a:p>
            <a:r>
              <a:rPr lang="en-US"/>
              <a:t>Click to edit Master title style</a:t>
            </a:r>
          </a:p>
        </p:txBody>
      </p:sp>
      <p:sp>
        <p:nvSpPr>
          <p:cNvPr id="3" name="Subtitle 2"/>
          <p:cNvSpPr>
            <a:spLocks noGrp="1"/>
          </p:cNvSpPr>
          <p:nvPr>
            <p:ph type="subTitle" idx="1"/>
          </p:nvPr>
        </p:nvSpPr>
        <p:spPr>
          <a:xfrm>
            <a:off x="381000" y="765175"/>
            <a:ext cx="7772400" cy="1752600"/>
          </a:xfrm>
        </p:spPr>
        <p:txBody>
          <a:bodyPr>
            <a:normAutofit/>
          </a:bodyPr>
          <a:lstStyle>
            <a:lvl1pPr marL="0" indent="0" algn="l">
              <a:buNone/>
              <a:defRPr sz="24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ABF9CC2F-2933-4A9B-8BAD-E1C8B14E68F8}" type="datetimeFigureOut">
              <a:rPr lang="en-US" smtClean="0"/>
              <a:t>10/5/2023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46A3D96-9BBF-41F0-AC36-0ADDB5426B70}" type="slidenum">
              <a:rPr lang="en-US" smtClean="0"/>
              <a:t>‹n°›</a:t>
            </a:fld>
            <a:endParaRPr lang="en-US"/>
          </a:p>
        </p:txBody>
      </p:sp>
    </p:spTree>
    <p:extLst>
      <p:ext uri="{BB962C8B-B14F-4D97-AF65-F5344CB8AC3E}">
        <p14:creationId xmlns:p14="http://schemas.microsoft.com/office/powerpoint/2010/main" val="36377111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BF9CC2F-2933-4A9B-8BAD-E1C8B14E68F8}" type="datetimeFigureOut">
              <a:rPr lang="en-US" smtClean="0"/>
              <a:t>10/5/2023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46A3D96-9BBF-41F0-AC36-0ADDB5426B70}" type="slidenum">
              <a:rPr lang="en-US" smtClean="0"/>
              <a:t>‹n°›</a:t>
            </a:fld>
            <a:endParaRPr lang="en-US"/>
          </a:p>
        </p:txBody>
      </p:sp>
    </p:spTree>
    <p:extLst>
      <p:ext uri="{BB962C8B-B14F-4D97-AF65-F5344CB8AC3E}">
        <p14:creationId xmlns:p14="http://schemas.microsoft.com/office/powerpoint/2010/main" val="13148114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BF9CC2F-2933-4A9B-8BAD-E1C8B14E68F8}" type="datetimeFigureOut">
              <a:rPr lang="en-US" smtClean="0"/>
              <a:t>10/5/2023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46A3D96-9BBF-41F0-AC36-0ADDB5426B70}" type="slidenum">
              <a:rPr lang="en-US" smtClean="0"/>
              <a:t>‹n°›</a:t>
            </a:fld>
            <a:endParaRPr lang="en-US"/>
          </a:p>
        </p:txBody>
      </p:sp>
    </p:spTree>
    <p:extLst>
      <p:ext uri="{BB962C8B-B14F-4D97-AF65-F5344CB8AC3E}">
        <p14:creationId xmlns:p14="http://schemas.microsoft.com/office/powerpoint/2010/main" val="59717638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BF9CC2F-2933-4A9B-8BAD-E1C8B14E68F8}" type="datetimeFigureOut">
              <a:rPr lang="en-US" smtClean="0"/>
              <a:t>10/5/2023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46A3D96-9BBF-41F0-AC36-0ADDB5426B70}" type="slidenum">
              <a:rPr lang="en-US" smtClean="0"/>
              <a:t>‹n°›</a:t>
            </a:fld>
            <a:endParaRPr lang="en-US"/>
          </a:p>
        </p:txBody>
      </p:sp>
    </p:spTree>
    <p:extLst>
      <p:ext uri="{BB962C8B-B14F-4D97-AF65-F5344CB8AC3E}">
        <p14:creationId xmlns:p14="http://schemas.microsoft.com/office/powerpoint/2010/main" val="7267454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BF9CC2F-2933-4A9B-8BAD-E1C8B14E68F8}" type="datetimeFigureOut">
              <a:rPr lang="en-US" smtClean="0"/>
              <a:t>10/5/2023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46A3D96-9BBF-41F0-AC36-0ADDB5426B70}" type="slidenum">
              <a:rPr lang="en-US" smtClean="0"/>
              <a:t>‹n°›</a:t>
            </a:fld>
            <a:endParaRPr lang="en-US"/>
          </a:p>
        </p:txBody>
      </p:sp>
    </p:spTree>
    <p:extLst>
      <p:ext uri="{BB962C8B-B14F-4D97-AF65-F5344CB8AC3E}">
        <p14:creationId xmlns:p14="http://schemas.microsoft.com/office/powerpoint/2010/main" val="407272071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BF9CC2F-2933-4A9B-8BAD-E1C8B14E68F8}" type="datetimeFigureOut">
              <a:rPr lang="en-US" smtClean="0"/>
              <a:t>10/5/2023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46A3D96-9BBF-41F0-AC36-0ADDB5426B70}" type="slidenum">
              <a:rPr lang="en-US" smtClean="0"/>
              <a:t>‹n°›</a:t>
            </a:fld>
            <a:endParaRPr lang="en-US"/>
          </a:p>
        </p:txBody>
      </p:sp>
    </p:spTree>
    <p:extLst>
      <p:ext uri="{BB962C8B-B14F-4D97-AF65-F5344CB8AC3E}">
        <p14:creationId xmlns:p14="http://schemas.microsoft.com/office/powerpoint/2010/main" val="22720025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Main Slide Dark">
    <p:bg>
      <p:bgPr>
        <a:gradFill flip="none" rotWithShape="1">
          <a:gsLst>
            <a:gs pos="0">
              <a:schemeClr val="tx1">
                <a:lumMod val="65000"/>
                <a:lumOff val="35000"/>
              </a:schemeClr>
            </a:gs>
            <a:gs pos="100000">
              <a:schemeClr val="tx1">
                <a:lumMod val="95000"/>
                <a:lumOff val="5000"/>
              </a:schemeClr>
            </a:gs>
          </a:gsLst>
          <a:path path="circle">
            <a:fillToRect l="50000" t="50000" r="50000" b="50000"/>
          </a:path>
          <a:tileRect/>
        </a:gra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7999"/>
          </a:xfrm>
          <a:prstGeom prst="rect">
            <a:avLst/>
          </a:prstGeom>
        </p:spPr>
      </p:pic>
      <p:sp>
        <p:nvSpPr>
          <p:cNvPr id="2" name="Title 1"/>
          <p:cNvSpPr>
            <a:spLocks noGrp="1"/>
          </p:cNvSpPr>
          <p:nvPr>
            <p:ph type="ctrTitle"/>
          </p:nvPr>
        </p:nvSpPr>
        <p:spPr>
          <a:xfrm>
            <a:off x="76200" y="228600"/>
            <a:ext cx="9067800" cy="1470025"/>
          </a:xfrm>
        </p:spPr>
        <p:txBody>
          <a:bodyPr>
            <a:normAutofit/>
          </a:bodyPr>
          <a:lstStyle>
            <a:lvl1pPr algn="ctr">
              <a:defRPr sz="3200" b="1">
                <a:latin typeface="+mn-lt"/>
              </a:defRPr>
            </a:lvl1pPr>
          </a:lstStyle>
          <a:p>
            <a:r>
              <a:rPr lang="en-US"/>
              <a:t>Click to edit Master title style</a:t>
            </a:r>
          </a:p>
        </p:txBody>
      </p:sp>
      <p:sp>
        <p:nvSpPr>
          <p:cNvPr id="3" name="Subtitle 2"/>
          <p:cNvSpPr>
            <a:spLocks noGrp="1"/>
          </p:cNvSpPr>
          <p:nvPr>
            <p:ph type="subTitle" idx="1"/>
          </p:nvPr>
        </p:nvSpPr>
        <p:spPr>
          <a:xfrm>
            <a:off x="-152400" y="1371600"/>
            <a:ext cx="9067800" cy="4419600"/>
          </a:xfrm>
        </p:spPr>
        <p:txBody>
          <a:bodyPr>
            <a:normAutofit/>
          </a:bodyPr>
          <a:lstStyle>
            <a:lvl1pPr marL="0" indent="0" algn="ctr">
              <a:buNone/>
              <a:defRPr sz="24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ABF9CC2F-2933-4A9B-8BAD-E1C8B14E68F8}" type="datetimeFigureOut">
              <a:rPr lang="en-US" smtClean="0"/>
              <a:t>10/5/2023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46A3D96-9BBF-41F0-AC36-0ADDB5426B70}" type="slidenum">
              <a:rPr lang="en-US" smtClean="0"/>
              <a:t>‹n°›</a:t>
            </a:fld>
            <a:endParaRPr lang="en-US"/>
          </a:p>
        </p:txBody>
      </p:sp>
    </p:spTree>
    <p:extLst>
      <p:ext uri="{BB962C8B-B14F-4D97-AF65-F5344CB8AC3E}">
        <p14:creationId xmlns:p14="http://schemas.microsoft.com/office/powerpoint/2010/main" val="36146021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Main Slide Light">
    <p:bg>
      <p:bgPr>
        <a:gradFill flip="none" rotWithShape="1">
          <a:gsLst>
            <a:gs pos="0">
              <a:schemeClr val="bg1"/>
            </a:gs>
            <a:gs pos="100000">
              <a:schemeClr val="bg1">
                <a:lumMod val="75000"/>
              </a:schemeClr>
            </a:gs>
          </a:gsLst>
          <a:path path="circle">
            <a:fillToRect l="50000" t="50000" r="50000" b="50000"/>
          </a:path>
          <a:tileRect/>
        </a:gra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7999"/>
          </a:xfrm>
          <a:prstGeom prst="rect">
            <a:avLst/>
          </a:prstGeom>
        </p:spPr>
      </p:pic>
      <p:sp>
        <p:nvSpPr>
          <p:cNvPr id="4" name="Date Placeholder 3"/>
          <p:cNvSpPr>
            <a:spLocks noGrp="1"/>
          </p:cNvSpPr>
          <p:nvPr>
            <p:ph type="dt" sz="half" idx="10"/>
          </p:nvPr>
        </p:nvSpPr>
        <p:spPr/>
        <p:txBody>
          <a:bodyPr/>
          <a:lstStyle/>
          <a:p>
            <a:fld id="{ABF9CC2F-2933-4A9B-8BAD-E1C8B14E68F8}" type="datetimeFigureOut">
              <a:rPr lang="en-US" smtClean="0"/>
              <a:t>10/5/2023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46A3D96-9BBF-41F0-AC36-0ADDB5426B70}" type="slidenum">
              <a:rPr lang="en-US" smtClean="0"/>
              <a:t>‹n°›</a:t>
            </a:fld>
            <a:endParaRPr lang="en-US"/>
          </a:p>
        </p:txBody>
      </p:sp>
      <p:pic>
        <p:nvPicPr>
          <p:cNvPr id="7" name="Picture 6" hidden="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9144000" cy="6857999"/>
          </a:xfrm>
          <a:prstGeom prst="rect">
            <a:avLst/>
          </a:prstGeom>
        </p:spPr>
      </p:pic>
      <p:sp>
        <p:nvSpPr>
          <p:cNvPr id="11" name="Title 1"/>
          <p:cNvSpPr>
            <a:spLocks noGrp="1"/>
          </p:cNvSpPr>
          <p:nvPr>
            <p:ph type="ctrTitle"/>
          </p:nvPr>
        </p:nvSpPr>
        <p:spPr>
          <a:xfrm>
            <a:off x="76200" y="228600"/>
            <a:ext cx="9067800" cy="1470025"/>
          </a:xfrm>
        </p:spPr>
        <p:txBody>
          <a:bodyPr>
            <a:normAutofit/>
          </a:bodyPr>
          <a:lstStyle>
            <a:lvl1pPr algn="ctr">
              <a:defRPr sz="3200"/>
            </a:lvl1pPr>
          </a:lstStyle>
          <a:p>
            <a:r>
              <a:rPr lang="en-US"/>
              <a:t>Click to edit Master title style</a:t>
            </a:r>
          </a:p>
        </p:txBody>
      </p:sp>
      <p:sp>
        <p:nvSpPr>
          <p:cNvPr id="12" name="Subtitle 2"/>
          <p:cNvSpPr>
            <a:spLocks noGrp="1"/>
          </p:cNvSpPr>
          <p:nvPr>
            <p:ph type="subTitle" idx="1"/>
          </p:nvPr>
        </p:nvSpPr>
        <p:spPr>
          <a:xfrm>
            <a:off x="-152400" y="1371600"/>
            <a:ext cx="9067800" cy="4419600"/>
          </a:xfrm>
        </p:spPr>
        <p:txBody>
          <a:bodyPr>
            <a:normAutofit/>
          </a:bodyPr>
          <a:lstStyle>
            <a:lvl1pPr marL="0" indent="0" algn="ctr">
              <a:buNone/>
              <a:defRPr sz="24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2011235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Main Slide Light">
    <p:bg>
      <p:bgPr>
        <a:gradFill flip="none" rotWithShape="1">
          <a:gsLst>
            <a:gs pos="0">
              <a:schemeClr val="accent1">
                <a:lumMod val="40000"/>
                <a:lumOff val="60000"/>
              </a:schemeClr>
            </a:gs>
            <a:gs pos="100000">
              <a:schemeClr val="accent1"/>
            </a:gs>
          </a:gsLst>
          <a:path path="circle">
            <a:fillToRect l="50000" t="50000" r="50000" b="50000"/>
          </a:path>
          <a:tileRect/>
        </a:gra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7999"/>
          </a:xfrm>
          <a:prstGeom prst="rect">
            <a:avLst/>
          </a:prstGeom>
        </p:spPr>
      </p:pic>
      <p:sp>
        <p:nvSpPr>
          <p:cNvPr id="4" name="Date Placeholder 3"/>
          <p:cNvSpPr>
            <a:spLocks noGrp="1"/>
          </p:cNvSpPr>
          <p:nvPr>
            <p:ph type="dt" sz="half" idx="10"/>
          </p:nvPr>
        </p:nvSpPr>
        <p:spPr/>
        <p:txBody>
          <a:bodyPr/>
          <a:lstStyle/>
          <a:p>
            <a:fld id="{ABF9CC2F-2933-4A9B-8BAD-E1C8B14E68F8}" type="datetimeFigureOut">
              <a:rPr lang="en-US" smtClean="0"/>
              <a:t>10/5/2023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46A3D96-9BBF-41F0-AC36-0ADDB5426B70}" type="slidenum">
              <a:rPr lang="en-US" smtClean="0"/>
              <a:t>‹n°›</a:t>
            </a:fld>
            <a:endParaRPr lang="en-US"/>
          </a:p>
        </p:txBody>
      </p:sp>
      <p:pic>
        <p:nvPicPr>
          <p:cNvPr id="7" name="Picture 6" hidden="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9144000" cy="6857999"/>
          </a:xfrm>
          <a:prstGeom prst="rect">
            <a:avLst/>
          </a:prstGeom>
        </p:spPr>
      </p:pic>
      <p:sp>
        <p:nvSpPr>
          <p:cNvPr id="9" name="Title 1"/>
          <p:cNvSpPr>
            <a:spLocks noGrp="1"/>
          </p:cNvSpPr>
          <p:nvPr>
            <p:ph type="ctrTitle"/>
          </p:nvPr>
        </p:nvSpPr>
        <p:spPr>
          <a:xfrm>
            <a:off x="76200" y="228600"/>
            <a:ext cx="9067800" cy="1470025"/>
          </a:xfrm>
        </p:spPr>
        <p:txBody>
          <a:bodyPr>
            <a:normAutofit/>
          </a:bodyPr>
          <a:lstStyle>
            <a:lvl1pPr algn="ctr">
              <a:defRPr sz="3200"/>
            </a:lvl1pPr>
          </a:lstStyle>
          <a:p>
            <a:r>
              <a:rPr lang="en-US"/>
              <a:t>Click to edit Master title style</a:t>
            </a:r>
          </a:p>
        </p:txBody>
      </p:sp>
      <p:sp>
        <p:nvSpPr>
          <p:cNvPr id="10" name="Subtitle 2"/>
          <p:cNvSpPr>
            <a:spLocks noGrp="1"/>
          </p:cNvSpPr>
          <p:nvPr>
            <p:ph type="subTitle" idx="1"/>
          </p:nvPr>
        </p:nvSpPr>
        <p:spPr>
          <a:xfrm>
            <a:off x="-152400" y="1371600"/>
            <a:ext cx="9067800" cy="4419600"/>
          </a:xfrm>
        </p:spPr>
        <p:txBody>
          <a:bodyPr>
            <a:normAutofit/>
          </a:bodyPr>
          <a:lstStyle>
            <a:lvl1pPr marL="0" indent="0" algn="ctr">
              <a:buNone/>
              <a:defRPr sz="24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1763635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BF9CC2F-2933-4A9B-8BAD-E1C8B14E68F8}" type="datetimeFigureOut">
              <a:rPr lang="en-US" smtClean="0"/>
              <a:t>10/5/2023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46A3D96-9BBF-41F0-AC36-0ADDB5426B70}" type="slidenum">
              <a:rPr lang="en-US" smtClean="0"/>
              <a:t>‹n°›</a:t>
            </a:fld>
            <a:endParaRPr lang="en-US"/>
          </a:p>
        </p:txBody>
      </p:sp>
    </p:spTree>
    <p:extLst>
      <p:ext uri="{BB962C8B-B14F-4D97-AF65-F5344CB8AC3E}">
        <p14:creationId xmlns:p14="http://schemas.microsoft.com/office/powerpoint/2010/main" val="17537641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black_bkgrnd">
    <p:bg>
      <p:bgPr>
        <a:gradFill flip="none" rotWithShape="1">
          <a:gsLst>
            <a:gs pos="0">
              <a:schemeClr val="tx1">
                <a:lumMod val="80000"/>
                <a:lumOff val="20000"/>
              </a:schemeClr>
            </a:gs>
            <a:gs pos="100000">
              <a:schemeClr val="tx1"/>
            </a:gs>
          </a:gsLst>
          <a:lin ang="5400000" scaled="0"/>
          <a:tileRect/>
        </a:gradFill>
        <a:effectLst/>
      </p:bgPr>
    </p:bg>
    <p:spTree>
      <p:nvGrpSpPr>
        <p:cNvPr id="1" name=""/>
        <p:cNvGrpSpPr/>
        <p:nvPr/>
      </p:nvGrpSpPr>
      <p:grpSpPr>
        <a:xfrm>
          <a:off x="0" y="0"/>
          <a:ext cx="0" cy="0"/>
          <a:chOff x="0" y="0"/>
          <a:chExt cx="0" cy="0"/>
        </a:xfrm>
      </p:grpSpPr>
      <p:pic>
        <p:nvPicPr>
          <p:cNvPr id="7" name="brick"/>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8" name="Subtitle 2"/>
          <p:cNvSpPr>
            <a:spLocks noGrp="1"/>
          </p:cNvSpPr>
          <p:nvPr>
            <p:ph type="subTitle" idx="1"/>
          </p:nvPr>
        </p:nvSpPr>
        <p:spPr>
          <a:xfrm>
            <a:off x="152400" y="76200"/>
            <a:ext cx="7543800" cy="5715000"/>
          </a:xfrm>
        </p:spPr>
        <p:txBody>
          <a:bodyPr>
            <a:normAutofit/>
          </a:bodyPr>
          <a:lstStyle>
            <a:lvl1pPr marL="0" indent="0" algn="ctr">
              <a:buNone/>
              <a:defRPr sz="24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ABF9CC2F-2933-4A9B-8BAD-E1C8B14E68F8}" type="datetimeFigureOut">
              <a:rPr lang="en-US" smtClean="0"/>
              <a:t>10/5/2023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46A3D96-9BBF-41F0-AC36-0ADDB5426B70}" type="slidenum">
              <a:rPr lang="en-US" smtClean="0"/>
              <a:t>‹n°›</a:t>
            </a:fld>
            <a:endParaRPr lang="en-US"/>
          </a:p>
        </p:txBody>
      </p:sp>
    </p:spTree>
    <p:extLst>
      <p:ext uri="{BB962C8B-B14F-4D97-AF65-F5344CB8AC3E}">
        <p14:creationId xmlns:p14="http://schemas.microsoft.com/office/powerpoint/2010/main" val="17625807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ABF9CC2F-2933-4A9B-8BAD-E1C8B14E68F8}" type="datetimeFigureOut">
              <a:rPr lang="en-US" smtClean="0"/>
              <a:t>10/5/2023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46A3D96-9BBF-41F0-AC36-0ADDB5426B70}" type="slidenum">
              <a:rPr lang="en-US" smtClean="0"/>
              <a:t>‹n°›</a:t>
            </a:fld>
            <a:endParaRPr lang="en-US"/>
          </a:p>
        </p:txBody>
      </p:sp>
    </p:spTree>
    <p:extLst>
      <p:ext uri="{BB962C8B-B14F-4D97-AF65-F5344CB8AC3E}">
        <p14:creationId xmlns:p14="http://schemas.microsoft.com/office/powerpoint/2010/main" val="28965312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BF9CC2F-2933-4A9B-8BAD-E1C8B14E68F8}" type="datetimeFigureOut">
              <a:rPr lang="en-US" smtClean="0"/>
              <a:t>10/5/2023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46A3D96-9BBF-41F0-AC36-0ADDB5426B70}" type="slidenum">
              <a:rPr lang="en-US" smtClean="0"/>
              <a:t>‹n°›</a:t>
            </a:fld>
            <a:endParaRPr lang="en-US"/>
          </a:p>
        </p:txBody>
      </p:sp>
    </p:spTree>
    <p:extLst>
      <p:ext uri="{BB962C8B-B14F-4D97-AF65-F5344CB8AC3E}">
        <p14:creationId xmlns:p14="http://schemas.microsoft.com/office/powerpoint/2010/main" val="8749757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ABF9CC2F-2933-4A9B-8BAD-E1C8B14E68F8}" type="datetimeFigureOut">
              <a:rPr lang="en-US" smtClean="0"/>
              <a:t>10/5/2023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46A3D96-9BBF-41F0-AC36-0ADDB5426B70}" type="slidenum">
              <a:rPr lang="en-US" smtClean="0"/>
              <a:t>‹n°›</a:t>
            </a:fld>
            <a:endParaRPr lang="en-US"/>
          </a:p>
        </p:txBody>
      </p:sp>
    </p:spTree>
    <p:extLst>
      <p:ext uri="{BB962C8B-B14F-4D97-AF65-F5344CB8AC3E}">
        <p14:creationId xmlns:p14="http://schemas.microsoft.com/office/powerpoint/2010/main" val="836595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26000">
              <a:schemeClr val="bg1">
                <a:lumMod val="50000"/>
              </a:schemeClr>
            </a:gs>
            <a:gs pos="61000">
              <a:schemeClr val="bg1">
                <a:lumMod val="95000"/>
              </a:schemeClr>
            </a:gs>
            <a:gs pos="78000">
              <a:srgbClr val="ECECEC"/>
            </a:gs>
            <a:gs pos="100000">
              <a:schemeClr val="bg1">
                <a:lumMod val="75000"/>
              </a:schemeClr>
            </a:gs>
          </a:gsLst>
          <a:lin ang="5400000" scaled="0"/>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BF9CC2F-2933-4A9B-8BAD-E1C8B14E68F8}" type="datetimeFigureOut">
              <a:rPr lang="en-US" smtClean="0"/>
              <a:t>10/5/2023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6A3D96-9BBF-41F0-AC36-0ADDB5426B70}" type="slidenum">
              <a:rPr lang="en-US" smtClean="0"/>
              <a:t>‹n°›</a:t>
            </a:fld>
            <a:endParaRPr lang="en-US"/>
          </a:p>
        </p:txBody>
      </p:sp>
    </p:spTree>
    <p:extLst>
      <p:ext uri="{BB962C8B-B14F-4D97-AF65-F5344CB8AC3E}">
        <p14:creationId xmlns:p14="http://schemas.microsoft.com/office/powerpoint/2010/main" val="1354214479"/>
      </p:ext>
    </p:extLst>
  </p:cSld>
  <p:clrMap bg1="lt1" tx1="dk1" bg2="lt2" tx2="dk2" accent1="accent1" accent2="accent2" accent3="accent3" accent4="accent4" accent5="accent5" accent6="accent6" hlink="hlink" folHlink="folHlink"/>
  <p:sldLayoutIdLst>
    <p:sldLayoutId id="2147483660" r:id="rId1"/>
    <p:sldLayoutId id="2147483649" r:id="rId2"/>
    <p:sldLayoutId id="2147483661" r:id="rId3"/>
    <p:sldLayoutId id="2147483662"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Lst>
  <p:txStyles>
    <p:titleStyle>
      <a:lvl1pPr algn="ctr" defTabSz="914400" rtl="0" eaLnBrk="1" latinLnBrk="0" hangingPunct="1">
        <a:spcBef>
          <a:spcPct val="0"/>
        </a:spcBef>
        <a:buNone/>
        <a:defRPr sz="4400" b="1" kern="1200">
          <a:solidFill>
            <a:schemeClr val="tx1"/>
          </a:solidFill>
          <a:latin typeface="+mn-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8.wmf"/><Relationship Id="rId2" Type="http://schemas.openxmlformats.org/officeDocument/2006/relationships/oleObject" Target="../embeddings/oleObject5.bin"/><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4.xml"/><Relationship Id="rId4" Type="http://schemas.openxmlformats.org/officeDocument/2006/relationships/image" Target="../media/image22.jpeg"/></Relationships>
</file>

<file path=ppt/slides/_rels/slide1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4.xml"/><Relationship Id="rId4" Type="http://schemas.openxmlformats.org/officeDocument/2006/relationships/image" Target="../media/image22.jpeg"/></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5.wmf"/><Relationship Id="rId2" Type="http://schemas.openxmlformats.org/officeDocument/2006/relationships/oleObject" Target="../embeddings/oleObject6.bin"/><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6.wmf"/><Relationship Id="rId2" Type="http://schemas.openxmlformats.org/officeDocument/2006/relationships/oleObject" Target="../embeddings/oleObject7.bin"/><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7.wmf"/><Relationship Id="rId2" Type="http://schemas.openxmlformats.org/officeDocument/2006/relationships/oleObject" Target="../embeddings/oleObject8.bin"/><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7.wmf"/><Relationship Id="rId2" Type="http://schemas.openxmlformats.org/officeDocument/2006/relationships/oleObject" Target="../embeddings/oleObject9.bin"/><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hyperlink" Target="https://kisslog.net/" TargetMode="External"/><Relationship Id="rId13" Type="http://schemas.openxmlformats.org/officeDocument/2006/relationships/hyperlink" Target="https://github.com/NLog/NLog.Extensions.Logging" TargetMode="External"/><Relationship Id="rId18" Type="http://schemas.openxmlformats.org/officeDocument/2006/relationships/hyperlink" Target="https://serilog.net/" TargetMode="External"/><Relationship Id="rId3" Type="http://schemas.openxmlformats.org/officeDocument/2006/relationships/hyperlink" Target="https://github.com/elmahio/Elmah.Io.Extensions.Logging" TargetMode="External"/><Relationship Id="rId21" Type="http://schemas.openxmlformats.org/officeDocument/2006/relationships/hyperlink" Target="https://github.com/googleapis/google-cloud-dotnet" TargetMode="External"/><Relationship Id="rId7" Type="http://schemas.openxmlformats.org/officeDocument/2006/relationships/hyperlink" Target="https://github.com/mperdeck/jsnlog" TargetMode="External"/><Relationship Id="rId12" Type="http://schemas.openxmlformats.org/officeDocument/2006/relationships/hyperlink" Target="https://nlog-project.org/" TargetMode="External"/><Relationship Id="rId17" Type="http://schemas.openxmlformats.org/officeDocument/2006/relationships/hyperlink" Target="https://github.com/getsentry/sentry-dotnet" TargetMode="External"/><Relationship Id="rId2" Type="http://schemas.openxmlformats.org/officeDocument/2006/relationships/hyperlink" Target="https://elmah.io/" TargetMode="External"/><Relationship Id="rId16" Type="http://schemas.openxmlformats.org/officeDocument/2006/relationships/hyperlink" Target="https://sentry.io/welcome/" TargetMode="External"/><Relationship Id="rId20" Type="http://schemas.openxmlformats.org/officeDocument/2006/relationships/hyperlink" Target="https://cloud.google.com/dotnet/docs/stackdriver#logging" TargetMode="External"/><Relationship Id="rId1" Type="http://schemas.openxmlformats.org/officeDocument/2006/relationships/slideLayout" Target="../slideLayouts/slideLayout2.xml"/><Relationship Id="rId6" Type="http://schemas.openxmlformats.org/officeDocument/2006/relationships/hyperlink" Target="https://jsnlog.com/" TargetMode="External"/><Relationship Id="rId11" Type="http://schemas.openxmlformats.org/officeDocument/2006/relationships/hyperlink" Target="https://github.com/huorswords/Microsoft.Extensions.Logging.Log4Net.AspNetCore" TargetMode="External"/><Relationship Id="rId5" Type="http://schemas.openxmlformats.org/officeDocument/2006/relationships/hyperlink" Target="https://github.com/mattwcole/gelf-extensions-logging" TargetMode="External"/><Relationship Id="rId15" Type="http://schemas.openxmlformats.org/officeDocument/2006/relationships/hyperlink" Target="https://github.com/invertedsoftware/InvertedSoftware.PLogger.Core" TargetMode="External"/><Relationship Id="rId10" Type="http://schemas.openxmlformats.org/officeDocument/2006/relationships/hyperlink" Target="https://logging.apache.org/log4net/" TargetMode="External"/><Relationship Id="rId19" Type="http://schemas.openxmlformats.org/officeDocument/2006/relationships/hyperlink" Target="https://github.com/serilog/serilog-aspnetcore" TargetMode="External"/><Relationship Id="rId4" Type="http://schemas.openxmlformats.org/officeDocument/2006/relationships/hyperlink" Target="https://docs.graylog.org/en/2.3/pages/gelf.html" TargetMode="External"/><Relationship Id="rId9" Type="http://schemas.openxmlformats.org/officeDocument/2006/relationships/hyperlink" Target="https://github.com/catalingavan/KissLog-net" TargetMode="External"/><Relationship Id="rId14" Type="http://schemas.openxmlformats.org/officeDocument/2006/relationships/hyperlink" Target="https://www.nuget.org/packages/InvertedSoftware.PLogger.Core/"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28.wmf"/><Relationship Id="rId2" Type="http://schemas.openxmlformats.org/officeDocument/2006/relationships/oleObject" Target="../embeddings/oleObject10.bin"/><Relationship Id="rId1" Type="http://schemas.openxmlformats.org/officeDocument/2006/relationships/slideLayout" Target="../slideLayouts/slideLayout2.xml"/><Relationship Id="rId5" Type="http://schemas.openxmlformats.org/officeDocument/2006/relationships/image" Target="../media/image29.wmf"/><Relationship Id="rId4" Type="http://schemas.openxmlformats.org/officeDocument/2006/relationships/oleObject" Target="../embeddings/oleObject11.bin"/></Relationships>
</file>

<file path=ppt/slides/_rels/slide26.xml.rels><?xml version="1.0" encoding="UTF-8" standalone="yes"?>
<Relationships xmlns="http://schemas.openxmlformats.org/package/2006/relationships"><Relationship Id="rId3" Type="http://schemas.openxmlformats.org/officeDocument/2006/relationships/image" Target="../media/image30.wmf"/><Relationship Id="rId2" Type="http://schemas.openxmlformats.org/officeDocument/2006/relationships/oleObject" Target="../embeddings/oleObject12.bin"/><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3.wmf"/><Relationship Id="rId2" Type="http://schemas.openxmlformats.org/officeDocument/2006/relationships/oleObject" Target="../embeddings/oleObject13.bin"/><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6.wmf"/><Relationship Id="rId2" Type="http://schemas.openxmlformats.org/officeDocument/2006/relationships/oleObject" Target="../embeddings/oleObject14.bin"/><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7.wmf"/><Relationship Id="rId2" Type="http://schemas.openxmlformats.org/officeDocument/2006/relationships/oleObject" Target="../embeddings/oleObject15.bin"/><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wmf"/><Relationship Id="rId2" Type="http://schemas.openxmlformats.org/officeDocument/2006/relationships/oleObject" Target="../embeddings/oleObject1.bin"/><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9.wmf"/><Relationship Id="rId2" Type="http://schemas.openxmlformats.org/officeDocument/2006/relationships/oleObject" Target="../embeddings/oleObject2.bin"/><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0.wmf"/><Relationship Id="rId2" Type="http://schemas.openxmlformats.org/officeDocument/2006/relationships/oleObject" Target="../embeddings/oleObject3.bin"/><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1.wmf"/><Relationship Id="rId2" Type="http://schemas.openxmlformats.org/officeDocument/2006/relationships/oleObject" Target="../embeddings/oleObject4.bin"/><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10.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2" Type="http://schemas.openxmlformats.org/officeDocument/2006/relationships/hyperlink" Target="https://www.nuget.org/packages?q=Tags%3A%22IoC%22" TargetMode="Externa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 name="Picture 4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3073757">
            <a:off x="-2759166" y="1249989"/>
            <a:ext cx="15491728" cy="2072019"/>
          </a:xfrm>
          <a:prstGeom prst="rect">
            <a:avLst/>
          </a:prstGeom>
        </p:spPr>
      </p:pic>
      <p:sp>
        <p:nvSpPr>
          <p:cNvPr id="49" name="Title 48"/>
          <p:cNvSpPr>
            <a:spLocks noGrp="1"/>
          </p:cNvSpPr>
          <p:nvPr>
            <p:ph type="ctrTitle"/>
          </p:nvPr>
        </p:nvSpPr>
        <p:spPr>
          <a:xfrm>
            <a:off x="1905000" y="1447800"/>
            <a:ext cx="8077195" cy="1470025"/>
          </a:xfrm>
          <a:ln>
            <a:noFill/>
          </a:ln>
        </p:spPr>
        <p:txBody>
          <a:bodyPr>
            <a:noAutofit/>
          </a:bodyPr>
          <a:lstStyle/>
          <a:p>
            <a:r>
              <a:rPr lang="en-US" sz="6600" err="1">
                <a:ln w="19050" cap="rnd" cmpd="sng">
                  <a:solidFill>
                    <a:schemeClr val="tx1"/>
                  </a:solidFill>
                </a:ln>
                <a:solidFill>
                  <a:schemeClr val="accent2"/>
                </a:solidFill>
                <a:effectLst>
                  <a:outerShdw blurRad="50800" dist="38100" dir="18900000" algn="bl" rotWithShape="0">
                    <a:prstClr val="black">
                      <a:alpha val="40000"/>
                    </a:prstClr>
                  </a:outerShdw>
                </a:effectLst>
                <a:latin typeface="Impact" pitchFamily="34" charset="0"/>
              </a:rPr>
              <a:t>Programmation</a:t>
            </a:r>
            <a:r>
              <a:rPr lang="en-US" sz="6600">
                <a:ln w="19050" cap="rnd" cmpd="sng">
                  <a:solidFill>
                    <a:schemeClr val="tx1"/>
                  </a:solidFill>
                </a:ln>
                <a:solidFill>
                  <a:schemeClr val="accent2"/>
                </a:solidFill>
                <a:effectLst>
                  <a:outerShdw blurRad="50800" dist="38100" dir="18900000" algn="bl" rotWithShape="0">
                    <a:prstClr val="black">
                      <a:alpha val="40000"/>
                    </a:prstClr>
                  </a:outerShdw>
                </a:effectLst>
                <a:latin typeface="Impact" pitchFamily="34" charset="0"/>
              </a:rPr>
              <a:t> Web </a:t>
            </a:r>
            <a:r>
              <a:rPr lang="en-US" sz="6600" err="1">
                <a:ln w="19050" cap="rnd" cmpd="sng">
                  <a:solidFill>
                    <a:schemeClr val="tx1"/>
                  </a:solidFill>
                </a:ln>
                <a:solidFill>
                  <a:schemeClr val="accent2"/>
                </a:solidFill>
                <a:effectLst>
                  <a:outerShdw blurRad="50800" dist="38100" dir="18900000" algn="bl" rotWithShape="0">
                    <a:prstClr val="black">
                      <a:alpha val="40000"/>
                    </a:prstClr>
                  </a:outerShdw>
                </a:effectLst>
                <a:latin typeface="Impact" pitchFamily="34" charset="0"/>
              </a:rPr>
              <a:t>Transactionnelle</a:t>
            </a:r>
            <a:endParaRPr lang="en-US" sz="4800">
              <a:ln w="19050" cap="rnd">
                <a:solidFill>
                  <a:schemeClr val="tx1"/>
                </a:solidFill>
              </a:ln>
              <a:solidFill>
                <a:schemeClr val="bg1">
                  <a:lumMod val="85000"/>
                </a:schemeClr>
              </a:solidFill>
              <a:latin typeface="Impact" pitchFamily="34" charset="0"/>
            </a:endParaRPr>
          </a:p>
        </p:txBody>
      </p:sp>
      <p:sp>
        <p:nvSpPr>
          <p:cNvPr id="39" name="Title 48"/>
          <p:cNvSpPr txBox="1">
            <a:spLocks/>
          </p:cNvSpPr>
          <p:nvPr/>
        </p:nvSpPr>
        <p:spPr>
          <a:xfrm>
            <a:off x="4114800" y="3423385"/>
            <a:ext cx="5316551" cy="2117863"/>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kern="1200">
                <a:solidFill>
                  <a:schemeClr val="tx1"/>
                </a:solidFill>
                <a:latin typeface="+mj-lt"/>
                <a:ea typeface="+mj-ea"/>
                <a:cs typeface="+mj-cs"/>
              </a:defRPr>
            </a:lvl1pPr>
          </a:lstStyle>
          <a:p>
            <a:r>
              <a:rPr lang="en-US" sz="4800">
                <a:latin typeface="Impact" pitchFamily="34" charset="0"/>
              </a:rPr>
              <a:t>Dependency Injection</a:t>
            </a:r>
            <a:endParaRPr lang="en-US" sz="4000">
              <a:latin typeface="Impact" pitchFamily="34" charset="0"/>
            </a:endParaRPr>
          </a:p>
        </p:txBody>
      </p:sp>
      <p:pic>
        <p:nvPicPr>
          <p:cNvPr id="52" name="construction_worke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040" y="1943857"/>
            <a:ext cx="3238500" cy="4934858"/>
          </a:xfrm>
          <a:prstGeom prst="rect">
            <a:avLst/>
          </a:prstGeom>
        </p:spPr>
      </p:pic>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04950" y="4572000"/>
            <a:ext cx="2425700" cy="1819275"/>
          </a:xfrm>
          <a:prstGeom prst="rect">
            <a:avLst/>
          </a:prstGeom>
        </p:spPr>
      </p:pic>
    </p:spTree>
    <p:extLst>
      <p:ext uri="{BB962C8B-B14F-4D97-AF65-F5344CB8AC3E}">
        <p14:creationId xmlns:p14="http://schemas.microsoft.com/office/powerpoint/2010/main" val="15904538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500"/>
                                  </p:stCondLst>
                                  <p:childTnLst>
                                    <p:set>
                                      <p:cBhvr>
                                        <p:cTn id="6" dur="1" fill="hold">
                                          <p:stCondLst>
                                            <p:cond delay="0"/>
                                          </p:stCondLst>
                                        </p:cTn>
                                        <p:tgtEl>
                                          <p:spTgt spid="46"/>
                                        </p:tgtEl>
                                        <p:attrNameLst>
                                          <p:attrName>style.visibility</p:attrName>
                                        </p:attrNameLst>
                                      </p:cBhvr>
                                      <p:to>
                                        <p:strVal val="visible"/>
                                      </p:to>
                                    </p:set>
                                    <p:animEffect transition="in" filter="wipe(down)">
                                      <p:cBhvr>
                                        <p:cTn id="7" dur="1500"/>
                                        <p:tgtEl>
                                          <p:spTgt spid="46"/>
                                        </p:tgtEl>
                                      </p:cBhvr>
                                    </p:animEffect>
                                  </p:childTnLst>
                                </p:cTn>
                              </p:par>
                              <p:par>
                                <p:cTn id="8" presetID="10" presetClass="entr" presetSubtype="0" fill="hold" nodeType="withEffect">
                                  <p:stCondLst>
                                    <p:cond delay="1700"/>
                                  </p:stCondLst>
                                  <p:childTnLst>
                                    <p:set>
                                      <p:cBhvr>
                                        <p:cTn id="9" dur="1" fill="hold">
                                          <p:stCondLst>
                                            <p:cond delay="0"/>
                                          </p:stCondLst>
                                        </p:cTn>
                                        <p:tgtEl>
                                          <p:spTgt spid="52"/>
                                        </p:tgtEl>
                                        <p:attrNameLst>
                                          <p:attrName>style.visibility</p:attrName>
                                        </p:attrNameLst>
                                      </p:cBhvr>
                                      <p:to>
                                        <p:strVal val="visible"/>
                                      </p:to>
                                    </p:set>
                                    <p:animEffect transition="in" filter="fade">
                                      <p:cBhvr>
                                        <p:cTn id="10" dur="1100"/>
                                        <p:tgtEl>
                                          <p:spTgt spid="52"/>
                                        </p:tgtEl>
                                      </p:cBhvr>
                                    </p:animEffect>
                                  </p:childTnLst>
                                </p:cTn>
                              </p:par>
                              <p:par>
                                <p:cTn id="11" presetID="10" presetClass="entr" presetSubtype="0" fill="hold" nodeType="withEffect">
                                  <p:stCondLst>
                                    <p:cond delay="200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1100"/>
                                        <p:tgtEl>
                                          <p:spTgt spid="11"/>
                                        </p:tgtEl>
                                      </p:cBhvr>
                                    </p:animEffect>
                                  </p:childTnLst>
                                </p:cTn>
                              </p:par>
                              <p:par>
                                <p:cTn id="14" presetID="10" presetClass="entr" presetSubtype="0" fill="hold" grpId="0" nodeType="withEffect">
                                  <p:stCondLst>
                                    <p:cond delay="2700"/>
                                  </p:stCondLst>
                                  <p:childTnLst>
                                    <p:set>
                                      <p:cBhvr>
                                        <p:cTn id="15" dur="1" fill="hold">
                                          <p:stCondLst>
                                            <p:cond delay="0"/>
                                          </p:stCondLst>
                                        </p:cTn>
                                        <p:tgtEl>
                                          <p:spTgt spid="49"/>
                                        </p:tgtEl>
                                        <p:attrNameLst>
                                          <p:attrName>style.visibility</p:attrName>
                                        </p:attrNameLst>
                                      </p:cBhvr>
                                      <p:to>
                                        <p:strVal val="visible"/>
                                      </p:to>
                                    </p:set>
                                    <p:animEffect transition="in" filter="fade">
                                      <p:cBhvr>
                                        <p:cTn id="16" dur="1000"/>
                                        <p:tgtEl>
                                          <p:spTgt spid="49"/>
                                        </p:tgtEl>
                                      </p:cBhvr>
                                    </p:animEffect>
                                  </p:childTnLst>
                                </p:cTn>
                              </p:par>
                              <p:par>
                                <p:cTn id="17" presetID="10" presetClass="entr" presetSubtype="0" fill="hold" grpId="0" nodeType="withEffect">
                                  <p:stCondLst>
                                    <p:cond delay="2700"/>
                                  </p:stCondLst>
                                  <p:childTnLst>
                                    <p:set>
                                      <p:cBhvr>
                                        <p:cTn id="18" dur="1" fill="hold">
                                          <p:stCondLst>
                                            <p:cond delay="0"/>
                                          </p:stCondLst>
                                        </p:cTn>
                                        <p:tgtEl>
                                          <p:spTgt spid="39"/>
                                        </p:tgtEl>
                                        <p:attrNameLst>
                                          <p:attrName>style.visibility</p:attrName>
                                        </p:attrNameLst>
                                      </p:cBhvr>
                                      <p:to>
                                        <p:strVal val="visible"/>
                                      </p:to>
                                    </p:set>
                                    <p:animEffect transition="in" filter="fade">
                                      <p:cBhvr>
                                        <p:cTn id="19" dur="10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39"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AADB10A-F117-43E1-A279-FA9088E67634}"/>
              </a:ext>
            </a:extLst>
          </p:cNvPr>
          <p:cNvSpPr>
            <a:spLocks noGrp="1"/>
          </p:cNvSpPr>
          <p:nvPr>
            <p:ph type="ctrTitle"/>
          </p:nvPr>
        </p:nvSpPr>
        <p:spPr/>
        <p:txBody>
          <a:bodyPr/>
          <a:lstStyle/>
          <a:p>
            <a:r>
              <a:rPr lang="fr-CA"/>
              <a:t>DI ou </a:t>
            </a:r>
            <a:r>
              <a:rPr lang="fr-CA" err="1"/>
              <a:t>IoC</a:t>
            </a:r>
            <a:r>
              <a:rPr lang="fr-CA"/>
              <a:t>?</a:t>
            </a:r>
          </a:p>
        </p:txBody>
      </p:sp>
      <p:sp>
        <p:nvSpPr>
          <p:cNvPr id="3" name="Sous-titre 2">
            <a:extLst>
              <a:ext uri="{FF2B5EF4-FFF2-40B4-BE49-F238E27FC236}">
                <a16:creationId xmlns:a16="http://schemas.microsoft.com/office/drawing/2014/main" id="{1A780E78-6128-4582-B2A0-BF4D8DFCB558}"/>
              </a:ext>
            </a:extLst>
          </p:cNvPr>
          <p:cNvSpPr>
            <a:spLocks noGrp="1"/>
          </p:cNvSpPr>
          <p:nvPr>
            <p:ph type="subTitle" idx="1"/>
          </p:nvPr>
        </p:nvSpPr>
        <p:spPr>
          <a:xfrm>
            <a:off x="381000" y="1371600"/>
            <a:ext cx="8534400" cy="4419600"/>
          </a:xfrm>
        </p:spPr>
        <p:txBody>
          <a:bodyPr>
            <a:normAutofit fontScale="92500" lnSpcReduction="10000"/>
          </a:bodyPr>
          <a:lstStyle/>
          <a:p>
            <a:r>
              <a:rPr lang="fr-CA">
                <a:solidFill>
                  <a:schemeClr val="tx1"/>
                </a:solidFill>
              </a:rPr>
              <a:t>L’injection de dépendances (DI) permet une inversion du contrôle (</a:t>
            </a:r>
            <a:r>
              <a:rPr lang="fr-CA" err="1">
                <a:solidFill>
                  <a:schemeClr val="tx1"/>
                </a:solidFill>
              </a:rPr>
              <a:t>IoC</a:t>
            </a:r>
            <a:r>
              <a:rPr lang="fr-CA">
                <a:solidFill>
                  <a:schemeClr val="tx1"/>
                </a:solidFill>
              </a:rPr>
              <a:t>).</a:t>
            </a:r>
          </a:p>
          <a:p>
            <a:pPr algn="l"/>
            <a:r>
              <a:rPr lang="fr-CA" b="1">
                <a:solidFill>
                  <a:schemeClr val="tx1"/>
                </a:solidFill>
              </a:rPr>
              <a:t>Pourquoi? </a:t>
            </a:r>
          </a:p>
          <a:p>
            <a:pPr lvl="1" algn="l"/>
            <a:r>
              <a:rPr lang="fr-CA">
                <a:solidFill>
                  <a:schemeClr val="tx1"/>
                </a:solidFill>
              </a:rPr>
              <a:t>Parce quand on souhaite créer un objet, on ne veut pas se soucier de comment on crée nos services, avec quelles configurations, comment on va chercher les fichiers de configuration, etc. On veut l’objet simplement. </a:t>
            </a:r>
          </a:p>
          <a:p>
            <a:pPr lvl="1" algn="l"/>
            <a:r>
              <a:rPr lang="fr-CA">
                <a:solidFill>
                  <a:schemeClr val="tx1"/>
                </a:solidFill>
              </a:rPr>
              <a:t>Copier/coller les informations pour recréer un objet n’est jamais une bonne idée. (est-ce que tu as copié le bon code ou le mauvais?)  </a:t>
            </a:r>
          </a:p>
          <a:p>
            <a:pPr lvl="1" algn="l"/>
            <a:r>
              <a:rPr lang="fr-CA">
                <a:solidFill>
                  <a:schemeClr val="tx1"/>
                </a:solidFill>
              </a:rPr>
              <a:t>Le contrôle de création des objets est donc donné au </a:t>
            </a:r>
            <a:r>
              <a:rPr lang="fr-CA" err="1">
                <a:solidFill>
                  <a:schemeClr val="tx1"/>
                </a:solidFill>
              </a:rPr>
              <a:t>framework</a:t>
            </a:r>
            <a:r>
              <a:rPr lang="fr-CA">
                <a:solidFill>
                  <a:schemeClr val="tx1"/>
                </a:solidFill>
              </a:rPr>
              <a:t>. Cela évite d’ailleurs de nombreux problèmes. </a:t>
            </a:r>
          </a:p>
        </p:txBody>
      </p:sp>
    </p:spTree>
    <p:extLst>
      <p:ext uri="{BB962C8B-B14F-4D97-AF65-F5344CB8AC3E}">
        <p14:creationId xmlns:p14="http://schemas.microsoft.com/office/powerpoint/2010/main" val="1733195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CC705A5-7B70-4F3F-93E4-E62A0DD6AAF5}"/>
              </a:ext>
            </a:extLst>
          </p:cNvPr>
          <p:cNvSpPr>
            <a:spLocks noGrp="1"/>
          </p:cNvSpPr>
          <p:nvPr>
            <p:ph type="ctrTitle"/>
          </p:nvPr>
        </p:nvSpPr>
        <p:spPr/>
        <p:txBody>
          <a:bodyPr/>
          <a:lstStyle/>
          <a:p>
            <a:r>
              <a:rPr lang="fr-CA"/>
              <a:t>Éviter des problèmes</a:t>
            </a:r>
          </a:p>
        </p:txBody>
      </p:sp>
      <p:sp>
        <p:nvSpPr>
          <p:cNvPr id="3" name="Sous-titre 2">
            <a:extLst>
              <a:ext uri="{FF2B5EF4-FFF2-40B4-BE49-F238E27FC236}">
                <a16:creationId xmlns:a16="http://schemas.microsoft.com/office/drawing/2014/main" id="{CCBE86F0-2E32-4F2C-83E8-9CD6BCD52969}"/>
              </a:ext>
            </a:extLst>
          </p:cNvPr>
          <p:cNvSpPr>
            <a:spLocks noGrp="1"/>
          </p:cNvSpPr>
          <p:nvPr>
            <p:ph type="subTitle" idx="1"/>
          </p:nvPr>
        </p:nvSpPr>
        <p:spPr>
          <a:xfrm>
            <a:off x="647699" y="1219200"/>
            <a:ext cx="7848600" cy="4419600"/>
          </a:xfrm>
        </p:spPr>
        <p:txBody>
          <a:bodyPr vert="horz" lIns="91440" tIns="45720" rIns="91440" bIns="45720" rtlCol="0" anchor="t">
            <a:normAutofit lnSpcReduction="10000"/>
          </a:bodyPr>
          <a:lstStyle/>
          <a:p>
            <a:pPr algn="l"/>
            <a:r>
              <a:rPr lang="fr-CA" dirty="0">
                <a:solidFill>
                  <a:schemeClr val="tx1"/>
                </a:solidFill>
              </a:rPr>
              <a:t>L’injection de dépendances permet aussi d’éviter de nombreux problèmes difficiles à trouver : </a:t>
            </a:r>
            <a:endParaRPr lang="fr-CA">
              <a:solidFill>
                <a:schemeClr val="tx1"/>
              </a:solidFill>
            </a:endParaRPr>
          </a:p>
          <a:p>
            <a:pPr algn="l"/>
            <a:endParaRPr lang="fr-CA">
              <a:solidFill>
                <a:schemeClr val="tx1"/>
              </a:solidFill>
            </a:endParaRPr>
          </a:p>
          <a:p>
            <a:pPr marL="342900" indent="-342900" algn="l">
              <a:buFont typeface="Arial" panose="020B0604020202020204" pitchFamily="34" charset="0"/>
              <a:buChar char="•"/>
            </a:pPr>
            <a:r>
              <a:rPr lang="fr-CA" dirty="0">
                <a:solidFill>
                  <a:schemeClr val="tx1"/>
                </a:solidFill>
              </a:rPr>
              <a:t>Vous saviez que lorsqu’on termine d’utiliser un </a:t>
            </a:r>
            <a:r>
              <a:rPr lang="fr-CA" dirty="0" err="1">
                <a:solidFill>
                  <a:schemeClr val="tx1"/>
                </a:solidFill>
              </a:rPr>
              <a:t>DbContext</a:t>
            </a:r>
            <a:r>
              <a:rPr lang="fr-CA" dirty="0">
                <a:solidFill>
                  <a:schemeClr val="tx1"/>
                </a:solidFill>
              </a:rPr>
              <a:t>, il faut fermer les connexions à SQL?</a:t>
            </a:r>
            <a:endParaRPr lang="fr-CA" dirty="0">
              <a:solidFill>
                <a:schemeClr val="tx1"/>
              </a:solidFill>
              <a:cs typeface="Calibri"/>
            </a:endParaRPr>
          </a:p>
          <a:p>
            <a:pPr marL="342900" indent="-342900" algn="l">
              <a:buFont typeface="Arial" panose="020B0604020202020204" pitchFamily="34" charset="0"/>
              <a:buChar char="•"/>
            </a:pPr>
            <a:r>
              <a:rPr lang="fr-CA" dirty="0">
                <a:solidFill>
                  <a:schemeClr val="tx1"/>
                </a:solidFill>
              </a:rPr>
              <a:t>Bien le DI le sait lui et quand on fait un </a:t>
            </a:r>
            <a:r>
              <a:rPr lang="fr-CA" dirty="0" err="1">
                <a:solidFill>
                  <a:schemeClr val="tx1"/>
                </a:solidFill>
              </a:rPr>
              <a:t>AddDbContext</a:t>
            </a:r>
            <a:r>
              <a:rPr lang="fr-CA" dirty="0">
                <a:solidFill>
                  <a:schemeClr val="tx1"/>
                </a:solidFill>
              </a:rPr>
              <a:t>&lt;&gt; on ajoute ce contexte au DI </a:t>
            </a:r>
          </a:p>
          <a:p>
            <a:pPr marL="342900" indent="-342900" algn="l">
              <a:buFont typeface="Arial" panose="020B0604020202020204" pitchFamily="34" charset="0"/>
              <a:buChar char="•"/>
            </a:pPr>
            <a:r>
              <a:rPr lang="fr-CA" dirty="0">
                <a:solidFill>
                  <a:schemeClr val="tx1"/>
                </a:solidFill>
              </a:rPr>
              <a:t>Quand l’application n’a plus besoin du contexte, il fait un .Dispose() avant de le supprimer de la mémoire ce qui ferme ses connexions. </a:t>
            </a:r>
            <a:endParaRPr lang="fr-CA" dirty="0">
              <a:solidFill>
                <a:schemeClr val="tx1"/>
              </a:solidFill>
              <a:cs typeface="Calibri"/>
            </a:endParaRPr>
          </a:p>
          <a:p>
            <a:pPr marL="342900" indent="-342900" algn="l">
              <a:buFont typeface="Arial" panose="020B0604020202020204" pitchFamily="34" charset="0"/>
              <a:buChar char="•"/>
            </a:pPr>
            <a:r>
              <a:rPr lang="fr-CA" dirty="0">
                <a:solidFill>
                  <a:schemeClr val="tx1"/>
                </a:solidFill>
              </a:rPr>
              <a:t>D’ailleurs vous l’avez déjà utilisé</a:t>
            </a:r>
            <a:endParaRPr lang="fr-CA" dirty="0">
              <a:solidFill>
                <a:schemeClr val="tx1"/>
              </a:solidFill>
              <a:cs typeface="Calibri"/>
            </a:endParaRPr>
          </a:p>
          <a:p>
            <a:endParaRPr lang="fr-CA">
              <a:solidFill>
                <a:schemeClr val="tx1"/>
              </a:solidFill>
            </a:endParaRPr>
          </a:p>
          <a:p>
            <a:endParaRPr lang="fr-CA">
              <a:solidFill>
                <a:schemeClr val="tx1"/>
              </a:solidFill>
            </a:endParaRPr>
          </a:p>
          <a:p>
            <a:endParaRPr lang="fr-CA">
              <a:solidFill>
                <a:schemeClr val="tx1"/>
              </a:solidFill>
            </a:endParaRPr>
          </a:p>
          <a:p>
            <a:endParaRPr lang="fr-CA">
              <a:solidFill>
                <a:schemeClr val="tx1"/>
              </a:solidFill>
            </a:endParaRPr>
          </a:p>
        </p:txBody>
      </p:sp>
    </p:spTree>
    <p:extLst>
      <p:ext uri="{BB962C8B-B14F-4D97-AF65-F5344CB8AC3E}">
        <p14:creationId xmlns:p14="http://schemas.microsoft.com/office/powerpoint/2010/main" val="16856211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73F19B6-4607-443A-AAAE-AB3527EDF767}"/>
              </a:ext>
            </a:extLst>
          </p:cNvPr>
          <p:cNvSpPr>
            <a:spLocks noGrp="1"/>
          </p:cNvSpPr>
          <p:nvPr>
            <p:ph type="ctrTitle"/>
          </p:nvPr>
        </p:nvSpPr>
        <p:spPr/>
        <p:txBody>
          <a:bodyPr/>
          <a:lstStyle/>
          <a:p>
            <a:r>
              <a:rPr lang="fr-CA"/>
              <a:t>Utilisation de l’injection de dépendance</a:t>
            </a:r>
          </a:p>
        </p:txBody>
      </p:sp>
      <p:graphicFrame>
        <p:nvGraphicFramePr>
          <p:cNvPr id="4" name="Objet 3">
            <a:extLst>
              <a:ext uri="{FF2B5EF4-FFF2-40B4-BE49-F238E27FC236}">
                <a16:creationId xmlns:a16="http://schemas.microsoft.com/office/drawing/2014/main" id="{623E8E0C-228A-4064-A9B7-C21DDDFCF42E}"/>
              </a:ext>
            </a:extLst>
          </p:cNvPr>
          <p:cNvGraphicFramePr>
            <a:graphicFrameLocks noChangeAspect="1"/>
          </p:cNvGraphicFramePr>
          <p:nvPr>
            <p:extLst>
              <p:ext uri="{D42A27DB-BD31-4B8C-83A1-F6EECF244321}">
                <p14:modId xmlns:p14="http://schemas.microsoft.com/office/powerpoint/2010/main" val="1813465629"/>
              </p:ext>
            </p:extLst>
          </p:nvPr>
        </p:nvGraphicFramePr>
        <p:xfrm>
          <a:off x="1066800" y="2514600"/>
          <a:ext cx="7261225" cy="1712913"/>
        </p:xfrm>
        <a:graphic>
          <a:graphicData uri="http://schemas.openxmlformats.org/presentationml/2006/ole">
            <mc:AlternateContent xmlns:mc="http://schemas.openxmlformats.org/markup-compatibility/2006">
              <mc:Choice xmlns:v="urn:schemas-microsoft-com:vml" Requires="v">
                <p:oleObj name="Document" r:id="rId2" imgW="6088320" imgH="1443240" progId="Word.OpenDocumentText.12">
                  <p:embed/>
                </p:oleObj>
              </mc:Choice>
              <mc:Fallback>
                <p:oleObj name="Document" r:id="rId2" imgW="6088320" imgH="1443240" progId="Word.OpenDocumentText.12">
                  <p:embed/>
                  <p:pic>
                    <p:nvPicPr>
                      <p:cNvPr id="4" name="Objet 3">
                        <a:extLst>
                          <a:ext uri="{FF2B5EF4-FFF2-40B4-BE49-F238E27FC236}">
                            <a16:creationId xmlns:a16="http://schemas.microsoft.com/office/drawing/2014/main" id="{623E8E0C-228A-4064-A9B7-C21DDDFCF42E}"/>
                          </a:ext>
                        </a:extLst>
                      </p:cNvPr>
                      <p:cNvPicPr/>
                      <p:nvPr/>
                    </p:nvPicPr>
                    <p:blipFill>
                      <a:blip r:embed="rId3"/>
                      <a:stretch>
                        <a:fillRect/>
                      </a:stretch>
                    </p:blipFill>
                    <p:spPr>
                      <a:xfrm>
                        <a:off x="1066800" y="2514600"/>
                        <a:ext cx="7261225" cy="1712913"/>
                      </a:xfrm>
                      <a:prstGeom prst="rect">
                        <a:avLst/>
                      </a:prstGeom>
                      <a:solidFill>
                        <a:schemeClr val="bg1"/>
                      </a:solidFill>
                      <a:ln w="127000">
                        <a:solidFill>
                          <a:schemeClr val="bg1"/>
                        </a:solidFill>
                      </a:ln>
                    </p:spPr>
                  </p:pic>
                </p:oleObj>
              </mc:Fallback>
            </mc:AlternateContent>
          </a:graphicData>
        </a:graphic>
      </p:graphicFrame>
    </p:spTree>
    <p:extLst>
      <p:ext uri="{BB962C8B-B14F-4D97-AF65-F5344CB8AC3E}">
        <p14:creationId xmlns:p14="http://schemas.microsoft.com/office/powerpoint/2010/main" val="8067733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76200" y="571501"/>
            <a:ext cx="8915400" cy="609600"/>
          </a:xfrm>
        </p:spPr>
        <p:txBody>
          <a:bodyPr>
            <a:normAutofit/>
          </a:bodyPr>
          <a:lstStyle/>
          <a:p>
            <a:pPr algn="l"/>
            <a:r>
              <a:rPr lang="en-US" sz="2900"/>
              <a:t>Concepts DI</a:t>
            </a:r>
          </a:p>
        </p:txBody>
      </p:sp>
      <p:sp>
        <p:nvSpPr>
          <p:cNvPr id="6" name="Subtitle 5"/>
          <p:cNvSpPr>
            <a:spLocks noGrp="1"/>
          </p:cNvSpPr>
          <p:nvPr>
            <p:ph type="subTitle" idx="1"/>
          </p:nvPr>
        </p:nvSpPr>
        <p:spPr>
          <a:xfrm>
            <a:off x="76200" y="1371600"/>
            <a:ext cx="8915400" cy="4724400"/>
          </a:xfrm>
        </p:spPr>
        <p:txBody>
          <a:bodyPr>
            <a:normAutofit/>
          </a:bodyPr>
          <a:lstStyle/>
          <a:p>
            <a:pPr algn="l"/>
            <a:r>
              <a:rPr lang="fr-CA" b="1">
                <a:solidFill>
                  <a:schemeClr val="tx2"/>
                </a:solidFill>
              </a:rPr>
              <a:t>Dans le DI d’</a:t>
            </a:r>
            <a:r>
              <a:rPr lang="fr-CA" b="1" err="1">
                <a:solidFill>
                  <a:schemeClr val="tx2"/>
                </a:solidFill>
              </a:rPr>
              <a:t>AspNet</a:t>
            </a:r>
            <a:r>
              <a:rPr lang="fr-CA" b="1">
                <a:solidFill>
                  <a:schemeClr val="tx2"/>
                </a:solidFill>
              </a:rPr>
              <a:t> </a:t>
            </a:r>
            <a:r>
              <a:rPr lang="fr-CA" b="1" err="1">
                <a:solidFill>
                  <a:schemeClr val="tx2"/>
                </a:solidFill>
              </a:rPr>
              <a:t>Core</a:t>
            </a:r>
            <a:r>
              <a:rPr lang="fr-CA" b="1">
                <a:solidFill>
                  <a:schemeClr val="tx2"/>
                </a:solidFill>
              </a:rPr>
              <a:t> nous avons un Container qui contient l’ensemble des services injectables : le </a:t>
            </a:r>
            <a:r>
              <a:rPr lang="fr-CA" b="1" err="1">
                <a:solidFill>
                  <a:schemeClr val="tx2"/>
                </a:solidFill>
              </a:rPr>
              <a:t>IServiceCollection</a:t>
            </a:r>
            <a:r>
              <a:rPr lang="fr-CA" b="1">
                <a:solidFill>
                  <a:schemeClr val="tx2"/>
                </a:solidFill>
              </a:rPr>
              <a:t>. </a:t>
            </a:r>
          </a:p>
          <a:p>
            <a:pPr algn="l"/>
            <a:r>
              <a:rPr lang="fr-CA" b="1">
                <a:solidFill>
                  <a:schemeClr val="tx2"/>
                </a:solidFill>
              </a:rPr>
              <a:t>Ces services injectables ont différentes durée de vie : </a:t>
            </a:r>
          </a:p>
          <a:p>
            <a:pPr marL="1257300" lvl="2" indent="-342900" algn="l">
              <a:buBlip>
                <a:blip r:embed="rId3"/>
              </a:buBlip>
            </a:pPr>
            <a:r>
              <a:rPr lang="fr-CA" sz="2000" b="1">
                <a:solidFill>
                  <a:schemeClr val="tx2"/>
                </a:solidFill>
              </a:rPr>
              <a:t>Transient (éphémère, 1 instance à chaque injection)</a:t>
            </a:r>
          </a:p>
          <a:p>
            <a:pPr marL="1257300" lvl="2" indent="-342900" algn="l">
              <a:buBlip>
                <a:blip r:embed="rId3"/>
              </a:buBlip>
            </a:pPr>
            <a:r>
              <a:rPr lang="fr-CA" sz="2000" b="1">
                <a:solidFill>
                  <a:schemeClr val="tx2"/>
                </a:solidFill>
              </a:rPr>
              <a:t>Singleton (1 instance tant que l’application roule)</a:t>
            </a:r>
          </a:p>
          <a:p>
            <a:pPr marL="1257300" lvl="2" indent="-342900" algn="l">
              <a:buBlip>
                <a:blip r:embed="rId3"/>
              </a:buBlip>
            </a:pPr>
            <a:r>
              <a:rPr lang="fr-CA" sz="2000" b="1" err="1">
                <a:solidFill>
                  <a:schemeClr val="tx2"/>
                </a:solidFill>
              </a:rPr>
              <a:t>Scoped</a:t>
            </a:r>
            <a:r>
              <a:rPr lang="fr-CA" sz="2000" b="1">
                <a:solidFill>
                  <a:schemeClr val="tx2"/>
                </a:solidFill>
              </a:rPr>
              <a:t> (1 instance </a:t>
            </a:r>
            <a:r>
              <a:rPr lang="fr-CA" sz="2000" b="1" u="sng">
                <a:solidFill>
                  <a:schemeClr val="tx2"/>
                </a:solidFill>
              </a:rPr>
              <a:t>par requête</a:t>
            </a:r>
            <a:r>
              <a:rPr lang="fr-CA" sz="2000" b="1">
                <a:solidFill>
                  <a:schemeClr val="tx2"/>
                </a:solidFill>
              </a:rPr>
              <a:t>)</a:t>
            </a:r>
          </a:p>
          <a:p>
            <a:pPr marL="342900" indent="-342900" algn="l">
              <a:buFont typeface="Arial" panose="020B0604020202020204" pitchFamily="34" charset="0"/>
              <a:buChar char="•"/>
            </a:pPr>
            <a:r>
              <a:rPr lang="fr-CA" sz="2000" b="1">
                <a:solidFill>
                  <a:schemeClr val="tx2"/>
                </a:solidFill>
              </a:rPr>
              <a:t>Un service peut utiliser d’autres services injectables qui sont déjà enregistrés. </a:t>
            </a:r>
          </a:p>
          <a:p>
            <a:pPr marL="342900" indent="-342900" algn="l">
              <a:buFont typeface="Arial" panose="020B0604020202020204" pitchFamily="34" charset="0"/>
              <a:buChar char="•"/>
            </a:pPr>
            <a:r>
              <a:rPr lang="fr-CA" sz="2000" b="1">
                <a:solidFill>
                  <a:schemeClr val="tx2"/>
                </a:solidFill>
              </a:rPr>
              <a:t>Habituellement les services sont des interfaces liés à leurs classes concrètes. </a:t>
            </a:r>
            <a:endParaRPr lang="fr-CA" sz="2400" b="1">
              <a:solidFill>
                <a:schemeClr val="tx2"/>
              </a:solidFill>
            </a:endParaRPr>
          </a:p>
        </p:txBody>
      </p:sp>
    </p:spTree>
    <p:extLst>
      <p:ext uri="{BB962C8B-B14F-4D97-AF65-F5344CB8AC3E}">
        <p14:creationId xmlns:p14="http://schemas.microsoft.com/office/powerpoint/2010/main" val="40531629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D84D00B-AF7A-441D-9873-3FCD48A96309}"/>
              </a:ext>
            </a:extLst>
          </p:cNvPr>
          <p:cNvSpPr>
            <a:spLocks noGrp="1"/>
          </p:cNvSpPr>
          <p:nvPr>
            <p:ph type="ctrTitle"/>
          </p:nvPr>
        </p:nvSpPr>
        <p:spPr/>
        <p:txBody>
          <a:bodyPr/>
          <a:lstStyle/>
          <a:p>
            <a:r>
              <a:rPr lang="fr-CA"/>
              <a:t>Quoi mettre dans un DI?</a:t>
            </a:r>
          </a:p>
        </p:txBody>
      </p:sp>
      <p:sp>
        <p:nvSpPr>
          <p:cNvPr id="3" name="Sous-titre 2">
            <a:extLst>
              <a:ext uri="{FF2B5EF4-FFF2-40B4-BE49-F238E27FC236}">
                <a16:creationId xmlns:a16="http://schemas.microsoft.com/office/drawing/2014/main" id="{A66E1F44-C9D7-4C96-9ABF-A387067E6D1C}"/>
              </a:ext>
            </a:extLst>
          </p:cNvPr>
          <p:cNvSpPr>
            <a:spLocks noGrp="1"/>
          </p:cNvSpPr>
          <p:nvPr>
            <p:ph type="subTitle" idx="1"/>
          </p:nvPr>
        </p:nvSpPr>
        <p:spPr>
          <a:xfrm>
            <a:off x="457200" y="1371600"/>
            <a:ext cx="8458200" cy="4648200"/>
          </a:xfrm>
        </p:spPr>
        <p:txBody>
          <a:bodyPr vert="horz" lIns="91440" tIns="45720" rIns="91440" bIns="45720" rtlCol="0" anchor="t">
            <a:normAutofit fontScale="92500" lnSpcReduction="20000"/>
          </a:bodyPr>
          <a:lstStyle/>
          <a:p>
            <a:pPr algn="l"/>
            <a:r>
              <a:rPr lang="fr-CA" b="1" dirty="0">
                <a:solidFill>
                  <a:schemeClr val="accent3">
                    <a:lumMod val="75000"/>
                  </a:schemeClr>
                </a:solidFill>
              </a:rPr>
              <a:t>Services du </a:t>
            </a:r>
            <a:r>
              <a:rPr lang="fr-CA" b="1" dirty="0" err="1">
                <a:solidFill>
                  <a:schemeClr val="accent3">
                    <a:lumMod val="75000"/>
                  </a:schemeClr>
                </a:solidFill>
              </a:rPr>
              <a:t>framework</a:t>
            </a:r>
            <a:r>
              <a:rPr lang="fr-CA" b="1" dirty="0">
                <a:solidFill>
                  <a:schemeClr val="accent3">
                    <a:lumMod val="75000"/>
                  </a:schemeClr>
                </a:solidFill>
              </a:rPr>
              <a:t>: </a:t>
            </a:r>
            <a:endParaRPr lang="fr-CA" b="1">
              <a:solidFill>
                <a:schemeClr val="accent3">
                  <a:lumMod val="75000"/>
                </a:schemeClr>
              </a:solidFill>
            </a:endParaRPr>
          </a:p>
          <a:p>
            <a:pPr marL="800100" lvl="1" indent="-342900" algn="l">
              <a:buFont typeface="Arial" panose="020B0604020202020204" pitchFamily="34" charset="0"/>
              <a:buChar char="•"/>
            </a:pPr>
            <a:r>
              <a:rPr lang="fr-CA" sz="2200" err="1">
                <a:solidFill>
                  <a:schemeClr val="accent3">
                    <a:lumMod val="75000"/>
                  </a:schemeClr>
                </a:solidFill>
              </a:rPr>
              <a:t>IApplicationBuilder</a:t>
            </a:r>
            <a:endParaRPr lang="fr-CA" sz="2200">
              <a:solidFill>
                <a:schemeClr val="accent3">
                  <a:lumMod val="75000"/>
                </a:schemeClr>
              </a:solidFill>
            </a:endParaRPr>
          </a:p>
          <a:p>
            <a:pPr marL="800100" lvl="1" indent="-342900" algn="l">
              <a:buFont typeface="Arial" panose="020B0604020202020204" pitchFamily="34" charset="0"/>
              <a:buChar char="•"/>
            </a:pPr>
            <a:r>
              <a:rPr lang="fr-CA" sz="2200" err="1">
                <a:solidFill>
                  <a:schemeClr val="accent3">
                    <a:lumMod val="75000"/>
                  </a:schemeClr>
                </a:solidFill>
              </a:rPr>
              <a:t>IHostingEnvironment</a:t>
            </a:r>
            <a:endParaRPr lang="fr-CA" sz="2200">
              <a:solidFill>
                <a:schemeClr val="accent3">
                  <a:lumMod val="75000"/>
                </a:schemeClr>
              </a:solidFill>
            </a:endParaRPr>
          </a:p>
          <a:p>
            <a:pPr marL="800100" lvl="1" indent="-342900" algn="l">
              <a:buFont typeface="Arial" panose="020B0604020202020204" pitchFamily="34" charset="0"/>
              <a:buChar char="•"/>
            </a:pPr>
            <a:r>
              <a:rPr lang="fr-CA" sz="2200" err="1">
                <a:solidFill>
                  <a:schemeClr val="accent3">
                    <a:lumMod val="75000"/>
                  </a:schemeClr>
                </a:solidFill>
              </a:rPr>
              <a:t>IFactoryLogger</a:t>
            </a:r>
            <a:endParaRPr lang="fr-CA" sz="2200">
              <a:solidFill>
                <a:schemeClr val="accent3">
                  <a:lumMod val="75000"/>
                </a:schemeClr>
              </a:solidFill>
            </a:endParaRPr>
          </a:p>
          <a:p>
            <a:pPr marL="800100" lvl="1" indent="-342900" algn="l">
              <a:buFont typeface="Arial" panose="020B0604020202020204" pitchFamily="34" charset="0"/>
              <a:buChar char="•"/>
            </a:pPr>
            <a:r>
              <a:rPr lang="fr-CA" sz="2200" dirty="0">
                <a:solidFill>
                  <a:schemeClr val="accent3">
                    <a:lumMod val="75000"/>
                  </a:schemeClr>
                </a:solidFill>
              </a:rPr>
              <a:t>Etc.</a:t>
            </a:r>
            <a:br>
              <a:rPr lang="fr-CA" sz="2200" dirty="0"/>
            </a:br>
            <a:endParaRPr lang="fr-CA" sz="2200">
              <a:solidFill>
                <a:schemeClr val="accent3">
                  <a:lumMod val="75000"/>
                </a:schemeClr>
              </a:solidFill>
            </a:endParaRPr>
          </a:p>
          <a:p>
            <a:pPr algn="l"/>
            <a:r>
              <a:rPr lang="fr-CA" b="1" dirty="0">
                <a:solidFill>
                  <a:schemeClr val="accent3">
                    <a:lumMod val="75000"/>
                  </a:schemeClr>
                </a:solidFill>
              </a:rPr>
              <a:t>Services applicatifs:</a:t>
            </a:r>
            <a:endParaRPr lang="fr-CA" b="1" dirty="0">
              <a:solidFill>
                <a:schemeClr val="accent3">
                  <a:lumMod val="75000"/>
                </a:schemeClr>
              </a:solidFill>
              <a:cs typeface="Calibri"/>
            </a:endParaRPr>
          </a:p>
          <a:p>
            <a:pPr marL="800100" lvl="1" indent="-342900" algn="l">
              <a:buFont typeface="Arial" panose="020B0604020202020204" pitchFamily="34" charset="0"/>
              <a:buChar char="•"/>
            </a:pPr>
            <a:r>
              <a:rPr lang="fr-CA" sz="2200" dirty="0">
                <a:solidFill>
                  <a:schemeClr val="accent3">
                    <a:lumMod val="75000"/>
                  </a:schemeClr>
                </a:solidFill>
              </a:rPr>
              <a:t>Services personnalisés</a:t>
            </a:r>
            <a:endParaRPr lang="fr-CA" sz="2200" dirty="0">
              <a:solidFill>
                <a:schemeClr val="accent3">
                  <a:lumMod val="75000"/>
                </a:schemeClr>
              </a:solidFill>
              <a:cs typeface="Calibri"/>
            </a:endParaRPr>
          </a:p>
          <a:p>
            <a:pPr marL="800100" lvl="1" indent="-342900" algn="l">
              <a:buFont typeface="Arial" panose="020B0604020202020204" pitchFamily="34" charset="0"/>
              <a:buChar char="•"/>
            </a:pPr>
            <a:r>
              <a:rPr lang="fr-CA" sz="2200" dirty="0">
                <a:solidFill>
                  <a:schemeClr val="accent3">
                    <a:lumMod val="75000"/>
                  </a:schemeClr>
                </a:solidFill>
              </a:rPr>
              <a:t>Services de librairies externes</a:t>
            </a:r>
            <a:endParaRPr lang="fr-CA" sz="2200" dirty="0">
              <a:solidFill>
                <a:schemeClr val="accent3">
                  <a:lumMod val="75000"/>
                </a:schemeClr>
              </a:solidFill>
              <a:cs typeface="Calibri"/>
            </a:endParaRPr>
          </a:p>
          <a:p>
            <a:pPr algn="l"/>
            <a:endParaRPr lang="fr-CA" b="1">
              <a:solidFill>
                <a:schemeClr val="accent3">
                  <a:lumMod val="75000"/>
                </a:schemeClr>
              </a:solidFill>
            </a:endParaRPr>
          </a:p>
          <a:p>
            <a:pPr algn="l"/>
            <a:r>
              <a:rPr lang="fr-CA" b="1" dirty="0">
                <a:solidFill>
                  <a:schemeClr val="accent3">
                    <a:lumMod val="75000"/>
                  </a:schemeClr>
                </a:solidFill>
              </a:rPr>
              <a:t>Puis, tout ce que vous voudriez mettre en statique, mettez-le en singleton! Ex. </a:t>
            </a:r>
            <a:r>
              <a:rPr lang="fr-CA" b="1" dirty="0" err="1">
                <a:solidFill>
                  <a:schemeClr val="accent3">
                    <a:lumMod val="75000"/>
                  </a:schemeClr>
                </a:solidFill>
              </a:rPr>
              <a:t>AppContants</a:t>
            </a:r>
            <a:r>
              <a:rPr lang="fr-CA" b="1" dirty="0">
                <a:solidFill>
                  <a:schemeClr val="accent3">
                    <a:lumMod val="75000"/>
                  </a:schemeClr>
                </a:solidFill>
              </a:rPr>
              <a:t>. </a:t>
            </a:r>
            <a:endParaRPr lang="fr-CA" b="1" dirty="0">
              <a:solidFill>
                <a:schemeClr val="accent3">
                  <a:lumMod val="75000"/>
                </a:schemeClr>
              </a:solidFill>
              <a:cs typeface="Calibri"/>
            </a:endParaRPr>
          </a:p>
          <a:p>
            <a:pPr algn="l"/>
            <a:endParaRPr lang="fr-CA" b="1">
              <a:solidFill>
                <a:schemeClr val="accent3">
                  <a:lumMod val="75000"/>
                </a:schemeClr>
              </a:solidFill>
            </a:endParaRPr>
          </a:p>
          <a:p>
            <a:pPr algn="l"/>
            <a:r>
              <a:rPr lang="fr-CA" b="1" dirty="0">
                <a:solidFill>
                  <a:schemeClr val="accent3">
                    <a:lumMod val="75000"/>
                  </a:schemeClr>
                </a:solidFill>
              </a:rPr>
              <a:t>Les objets qui utilisent ces services. </a:t>
            </a:r>
            <a:endParaRPr lang="fr-CA" b="1" dirty="0">
              <a:solidFill>
                <a:schemeClr val="accent3">
                  <a:lumMod val="75000"/>
                </a:schemeClr>
              </a:solidFill>
              <a:cs typeface="Calibri"/>
            </a:endParaRPr>
          </a:p>
          <a:p>
            <a:pPr marL="800100" lvl="1" indent="-342900" algn="l">
              <a:buFont typeface="Arial" panose="020B0604020202020204" pitchFamily="34" charset="0"/>
              <a:buChar char="•"/>
            </a:pPr>
            <a:endParaRPr lang="fr-CA"/>
          </a:p>
        </p:txBody>
      </p:sp>
    </p:spTree>
    <p:extLst>
      <p:ext uri="{BB962C8B-B14F-4D97-AF65-F5344CB8AC3E}">
        <p14:creationId xmlns:p14="http://schemas.microsoft.com/office/powerpoint/2010/main" val="11782908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9309E09-EB4E-434D-B77E-768CD72F28D9}"/>
              </a:ext>
            </a:extLst>
          </p:cNvPr>
          <p:cNvSpPr>
            <a:spLocks noGrp="1"/>
          </p:cNvSpPr>
          <p:nvPr>
            <p:ph type="ctrTitle"/>
          </p:nvPr>
        </p:nvSpPr>
        <p:spPr/>
        <p:txBody>
          <a:bodyPr/>
          <a:lstStyle/>
          <a:p>
            <a:r>
              <a:rPr lang="fr-CA"/>
              <a:t>La responsabilité d’un container </a:t>
            </a:r>
            <a:r>
              <a:rPr lang="fr-CA" err="1"/>
              <a:t>IoC</a:t>
            </a:r>
            <a:endParaRPr lang="fr-CA"/>
          </a:p>
        </p:txBody>
      </p:sp>
      <p:pic>
        <p:nvPicPr>
          <p:cNvPr id="2050" name="Picture 2" descr="Afficher l’image source">
            <a:extLst>
              <a:ext uri="{FF2B5EF4-FFF2-40B4-BE49-F238E27FC236}">
                <a16:creationId xmlns:a16="http://schemas.microsoft.com/office/drawing/2014/main" id="{086051EB-473E-4620-888C-DAF56E5160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9214" y="1828800"/>
            <a:ext cx="3429000" cy="271462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Afficher l’image source">
            <a:extLst>
              <a:ext uri="{FF2B5EF4-FFF2-40B4-BE49-F238E27FC236}">
                <a16:creationId xmlns:a16="http://schemas.microsoft.com/office/drawing/2014/main" id="{21459D3D-80F2-4BBF-91F4-D4FE814E9D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12444" y="2036428"/>
            <a:ext cx="3200400" cy="1708484"/>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Résultat d’images pour timer">
            <a:extLst>
              <a:ext uri="{FF2B5EF4-FFF2-40B4-BE49-F238E27FC236}">
                <a16:creationId xmlns:a16="http://schemas.microsoft.com/office/drawing/2014/main" id="{070D3672-5087-4D31-9B07-C2B1F518474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89374" y="3829269"/>
            <a:ext cx="2257425" cy="1885950"/>
          </a:xfrm>
          <a:prstGeom prst="rect">
            <a:avLst/>
          </a:prstGeom>
          <a:noFill/>
          <a:extLst>
            <a:ext uri="{909E8E84-426E-40DD-AFC4-6F175D3DCCD1}">
              <a14:hiddenFill xmlns:a14="http://schemas.microsoft.com/office/drawing/2010/main">
                <a:solidFill>
                  <a:srgbClr val="FFFFFF"/>
                </a:solidFill>
              </a14:hiddenFill>
            </a:ext>
          </a:extLst>
        </p:spPr>
      </p:pic>
      <p:sp>
        <p:nvSpPr>
          <p:cNvPr id="4" name="ZoneTexte 3">
            <a:extLst>
              <a:ext uri="{FF2B5EF4-FFF2-40B4-BE49-F238E27FC236}">
                <a16:creationId xmlns:a16="http://schemas.microsoft.com/office/drawing/2014/main" id="{85661AB5-6975-4042-B3B2-A02E14E001DD}"/>
              </a:ext>
            </a:extLst>
          </p:cNvPr>
          <p:cNvSpPr txBox="1"/>
          <p:nvPr/>
        </p:nvSpPr>
        <p:spPr>
          <a:xfrm>
            <a:off x="685800" y="4648200"/>
            <a:ext cx="2590800" cy="646331"/>
          </a:xfrm>
          <a:prstGeom prst="rect">
            <a:avLst/>
          </a:prstGeom>
          <a:noFill/>
        </p:spPr>
        <p:txBody>
          <a:bodyPr wrap="square" rtlCol="0">
            <a:spAutoFit/>
          </a:bodyPr>
          <a:lstStyle/>
          <a:p>
            <a:r>
              <a:rPr lang="fr-CA"/>
              <a:t>Construire le service selon les configurations</a:t>
            </a:r>
          </a:p>
        </p:txBody>
      </p:sp>
      <p:sp>
        <p:nvSpPr>
          <p:cNvPr id="8" name="ZoneTexte 7">
            <a:extLst>
              <a:ext uri="{FF2B5EF4-FFF2-40B4-BE49-F238E27FC236}">
                <a16:creationId xmlns:a16="http://schemas.microsoft.com/office/drawing/2014/main" id="{1C5E39D4-5A8E-437D-BB25-EC46E981060A}"/>
              </a:ext>
            </a:extLst>
          </p:cNvPr>
          <p:cNvSpPr txBox="1"/>
          <p:nvPr/>
        </p:nvSpPr>
        <p:spPr>
          <a:xfrm>
            <a:off x="6546799" y="4325034"/>
            <a:ext cx="2590800" cy="369332"/>
          </a:xfrm>
          <a:prstGeom prst="rect">
            <a:avLst/>
          </a:prstGeom>
          <a:noFill/>
        </p:spPr>
        <p:txBody>
          <a:bodyPr wrap="square" rtlCol="0">
            <a:spAutoFit/>
          </a:bodyPr>
          <a:lstStyle/>
          <a:p>
            <a:r>
              <a:rPr lang="fr-CA"/>
              <a:t>Gérer sa durée de vie</a:t>
            </a:r>
          </a:p>
        </p:txBody>
      </p:sp>
      <p:sp>
        <p:nvSpPr>
          <p:cNvPr id="9" name="ZoneTexte 8">
            <a:extLst>
              <a:ext uri="{FF2B5EF4-FFF2-40B4-BE49-F238E27FC236}">
                <a16:creationId xmlns:a16="http://schemas.microsoft.com/office/drawing/2014/main" id="{86E03433-548F-43CD-ABA3-DA0BEA8FF74B}"/>
              </a:ext>
            </a:extLst>
          </p:cNvPr>
          <p:cNvSpPr txBox="1"/>
          <p:nvPr/>
        </p:nvSpPr>
        <p:spPr>
          <a:xfrm>
            <a:off x="7587793" y="2194390"/>
            <a:ext cx="1549806" cy="923330"/>
          </a:xfrm>
          <a:prstGeom prst="rect">
            <a:avLst/>
          </a:prstGeom>
          <a:noFill/>
        </p:spPr>
        <p:txBody>
          <a:bodyPr wrap="square" rtlCol="0">
            <a:spAutoFit/>
          </a:bodyPr>
          <a:lstStyle/>
          <a:p>
            <a:r>
              <a:rPr lang="fr-CA"/>
              <a:t>Supprimer les instances correctement.  </a:t>
            </a:r>
          </a:p>
        </p:txBody>
      </p:sp>
    </p:spTree>
    <p:extLst>
      <p:ext uri="{BB962C8B-B14F-4D97-AF65-F5344CB8AC3E}">
        <p14:creationId xmlns:p14="http://schemas.microsoft.com/office/powerpoint/2010/main" val="775061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9309E09-EB4E-434D-B77E-768CD72F28D9}"/>
              </a:ext>
            </a:extLst>
          </p:cNvPr>
          <p:cNvSpPr>
            <a:spLocks noGrp="1"/>
          </p:cNvSpPr>
          <p:nvPr>
            <p:ph type="ctrTitle"/>
          </p:nvPr>
        </p:nvSpPr>
        <p:spPr/>
        <p:txBody>
          <a:bodyPr/>
          <a:lstStyle/>
          <a:p>
            <a:r>
              <a:rPr lang="fr-CA"/>
              <a:t>La responsabilité d’un container </a:t>
            </a:r>
            <a:r>
              <a:rPr lang="fr-CA" err="1"/>
              <a:t>IoC</a:t>
            </a:r>
            <a:endParaRPr lang="fr-CA"/>
          </a:p>
        </p:txBody>
      </p:sp>
      <p:pic>
        <p:nvPicPr>
          <p:cNvPr id="2050" name="Picture 2" descr="Afficher l’image source">
            <a:extLst>
              <a:ext uri="{FF2B5EF4-FFF2-40B4-BE49-F238E27FC236}">
                <a16:creationId xmlns:a16="http://schemas.microsoft.com/office/drawing/2014/main" id="{086051EB-473E-4620-888C-DAF56E5160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9214" y="1828800"/>
            <a:ext cx="3429000" cy="271462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Afficher l’image source">
            <a:extLst>
              <a:ext uri="{FF2B5EF4-FFF2-40B4-BE49-F238E27FC236}">
                <a16:creationId xmlns:a16="http://schemas.microsoft.com/office/drawing/2014/main" id="{21459D3D-80F2-4BBF-91F4-D4FE814E9D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12444" y="2036428"/>
            <a:ext cx="3200400" cy="1708484"/>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Résultat d’images pour timer">
            <a:extLst>
              <a:ext uri="{FF2B5EF4-FFF2-40B4-BE49-F238E27FC236}">
                <a16:creationId xmlns:a16="http://schemas.microsoft.com/office/drawing/2014/main" id="{070D3672-5087-4D31-9B07-C2B1F518474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89374" y="3829269"/>
            <a:ext cx="2257425" cy="1885950"/>
          </a:xfrm>
          <a:prstGeom prst="rect">
            <a:avLst/>
          </a:prstGeom>
          <a:noFill/>
          <a:extLst>
            <a:ext uri="{909E8E84-426E-40DD-AFC4-6F175D3DCCD1}">
              <a14:hiddenFill xmlns:a14="http://schemas.microsoft.com/office/drawing/2010/main">
                <a:solidFill>
                  <a:srgbClr val="FFFFFF"/>
                </a:solidFill>
              </a14:hiddenFill>
            </a:ext>
          </a:extLst>
        </p:spPr>
      </p:pic>
      <p:sp>
        <p:nvSpPr>
          <p:cNvPr id="4" name="ZoneTexte 3">
            <a:extLst>
              <a:ext uri="{FF2B5EF4-FFF2-40B4-BE49-F238E27FC236}">
                <a16:creationId xmlns:a16="http://schemas.microsoft.com/office/drawing/2014/main" id="{85661AB5-6975-4042-B3B2-A02E14E001DD}"/>
              </a:ext>
            </a:extLst>
          </p:cNvPr>
          <p:cNvSpPr txBox="1"/>
          <p:nvPr/>
        </p:nvSpPr>
        <p:spPr>
          <a:xfrm>
            <a:off x="685800" y="4648200"/>
            <a:ext cx="2590800" cy="646331"/>
          </a:xfrm>
          <a:prstGeom prst="rect">
            <a:avLst/>
          </a:prstGeom>
          <a:noFill/>
        </p:spPr>
        <p:txBody>
          <a:bodyPr wrap="square" rtlCol="0">
            <a:spAutoFit/>
          </a:bodyPr>
          <a:lstStyle/>
          <a:p>
            <a:r>
              <a:rPr lang="fr-CA"/>
              <a:t>Construire le service selon les configurations</a:t>
            </a:r>
          </a:p>
        </p:txBody>
      </p:sp>
      <p:sp>
        <p:nvSpPr>
          <p:cNvPr id="8" name="ZoneTexte 7">
            <a:extLst>
              <a:ext uri="{FF2B5EF4-FFF2-40B4-BE49-F238E27FC236}">
                <a16:creationId xmlns:a16="http://schemas.microsoft.com/office/drawing/2014/main" id="{1C5E39D4-5A8E-437D-BB25-EC46E981060A}"/>
              </a:ext>
            </a:extLst>
          </p:cNvPr>
          <p:cNvSpPr txBox="1"/>
          <p:nvPr/>
        </p:nvSpPr>
        <p:spPr>
          <a:xfrm>
            <a:off x="6546799" y="4325034"/>
            <a:ext cx="2590800" cy="369332"/>
          </a:xfrm>
          <a:prstGeom prst="rect">
            <a:avLst/>
          </a:prstGeom>
          <a:noFill/>
        </p:spPr>
        <p:txBody>
          <a:bodyPr wrap="square" rtlCol="0">
            <a:spAutoFit/>
          </a:bodyPr>
          <a:lstStyle/>
          <a:p>
            <a:r>
              <a:rPr lang="fr-CA"/>
              <a:t>Gérer sa durée de vie</a:t>
            </a:r>
          </a:p>
        </p:txBody>
      </p:sp>
      <p:sp>
        <p:nvSpPr>
          <p:cNvPr id="9" name="ZoneTexte 8">
            <a:extLst>
              <a:ext uri="{FF2B5EF4-FFF2-40B4-BE49-F238E27FC236}">
                <a16:creationId xmlns:a16="http://schemas.microsoft.com/office/drawing/2014/main" id="{86E03433-548F-43CD-ABA3-DA0BEA8FF74B}"/>
              </a:ext>
            </a:extLst>
          </p:cNvPr>
          <p:cNvSpPr txBox="1"/>
          <p:nvPr/>
        </p:nvSpPr>
        <p:spPr>
          <a:xfrm>
            <a:off x="7587793" y="2194390"/>
            <a:ext cx="1549806" cy="923330"/>
          </a:xfrm>
          <a:prstGeom prst="rect">
            <a:avLst/>
          </a:prstGeom>
          <a:noFill/>
        </p:spPr>
        <p:txBody>
          <a:bodyPr wrap="square" rtlCol="0">
            <a:spAutoFit/>
          </a:bodyPr>
          <a:lstStyle/>
          <a:p>
            <a:r>
              <a:rPr lang="fr-CA"/>
              <a:t>Supprimer les instances correctement.  </a:t>
            </a:r>
          </a:p>
        </p:txBody>
      </p:sp>
    </p:spTree>
    <p:extLst>
      <p:ext uri="{BB962C8B-B14F-4D97-AF65-F5344CB8AC3E}">
        <p14:creationId xmlns:p14="http://schemas.microsoft.com/office/powerpoint/2010/main" val="27749692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9309E09-EB4E-434D-B77E-768CD72F28D9}"/>
              </a:ext>
            </a:extLst>
          </p:cNvPr>
          <p:cNvSpPr>
            <a:spLocks noGrp="1"/>
          </p:cNvSpPr>
          <p:nvPr>
            <p:ph type="title"/>
          </p:nvPr>
        </p:nvSpPr>
        <p:spPr>
          <a:xfrm>
            <a:off x="457200" y="274638"/>
            <a:ext cx="8229600" cy="1143000"/>
          </a:xfrm>
        </p:spPr>
        <p:txBody>
          <a:bodyPr anchor="ctr">
            <a:normAutofit/>
          </a:bodyPr>
          <a:lstStyle/>
          <a:p>
            <a:r>
              <a:rPr lang="fr-CA" sz="4100"/>
              <a:t>La responsabilité d’un container </a:t>
            </a:r>
            <a:r>
              <a:rPr lang="fr-CA" sz="4100" err="1"/>
              <a:t>IoC</a:t>
            </a:r>
            <a:endParaRPr lang="fr-CA" sz="4100"/>
          </a:p>
        </p:txBody>
      </p:sp>
      <p:pic>
        <p:nvPicPr>
          <p:cNvPr id="5" name="Image 4" descr="Pierres équilibrées sur une plage de galets le matin">
            <a:extLst>
              <a:ext uri="{FF2B5EF4-FFF2-40B4-BE49-F238E27FC236}">
                <a16:creationId xmlns:a16="http://schemas.microsoft.com/office/drawing/2014/main" id="{B6A53A06-0FC6-437A-BB3F-530AA5F86D9E}"/>
              </a:ext>
            </a:extLst>
          </p:cNvPr>
          <p:cNvPicPr>
            <a:picLocks noChangeAspect="1"/>
          </p:cNvPicPr>
          <p:nvPr/>
        </p:nvPicPr>
        <p:blipFill rotWithShape="1">
          <a:blip r:embed="rId2">
            <a:extLst>
              <a:ext uri="{28A0092B-C50C-407E-A947-70E740481C1C}">
                <a14:useLocalDpi xmlns:a14="http://schemas.microsoft.com/office/drawing/2010/main" val="0"/>
              </a:ext>
            </a:extLst>
          </a:blip>
          <a:srcRect t="17609"/>
          <a:stretch/>
        </p:blipFill>
        <p:spPr>
          <a:xfrm>
            <a:off x="457200" y="1524000"/>
            <a:ext cx="8229600" cy="4525963"/>
          </a:xfrm>
          <a:prstGeom prst="rect">
            <a:avLst/>
          </a:prstGeom>
          <a:noFill/>
        </p:spPr>
      </p:pic>
      <p:pic>
        <p:nvPicPr>
          <p:cNvPr id="7" name="Image 6" descr="Une vieille femme acclame deux mains en souriant">
            <a:extLst>
              <a:ext uri="{FF2B5EF4-FFF2-40B4-BE49-F238E27FC236}">
                <a16:creationId xmlns:a16="http://schemas.microsoft.com/office/drawing/2014/main" id="{8329DB58-8B6F-4D25-8045-D22348986A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1752600"/>
            <a:ext cx="2040552" cy="5029200"/>
          </a:xfrm>
          <a:prstGeom prst="rect">
            <a:avLst/>
          </a:prstGeom>
        </p:spPr>
      </p:pic>
      <p:sp>
        <p:nvSpPr>
          <p:cNvPr id="11" name="ZoneTexte 10">
            <a:extLst>
              <a:ext uri="{FF2B5EF4-FFF2-40B4-BE49-F238E27FC236}">
                <a16:creationId xmlns:a16="http://schemas.microsoft.com/office/drawing/2014/main" id="{E65F675D-B3D7-4109-8490-572ACAF5E064}"/>
              </a:ext>
            </a:extLst>
          </p:cNvPr>
          <p:cNvSpPr txBox="1"/>
          <p:nvPr/>
        </p:nvSpPr>
        <p:spPr>
          <a:xfrm>
            <a:off x="990600" y="4572000"/>
            <a:ext cx="7162800" cy="1143000"/>
          </a:xfrm>
          <a:custGeom>
            <a:avLst/>
            <a:gdLst>
              <a:gd name="connsiteX0" fmla="*/ 0 w 7162800"/>
              <a:gd name="connsiteY0" fmla="*/ 0 h 1143000"/>
              <a:gd name="connsiteX1" fmla="*/ 794420 w 7162800"/>
              <a:gd name="connsiteY1" fmla="*/ 0 h 1143000"/>
              <a:gd name="connsiteX2" fmla="*/ 1517211 w 7162800"/>
              <a:gd name="connsiteY2" fmla="*/ 0 h 1143000"/>
              <a:gd name="connsiteX3" fmla="*/ 1953491 w 7162800"/>
              <a:gd name="connsiteY3" fmla="*/ 0 h 1143000"/>
              <a:gd name="connsiteX4" fmla="*/ 2747911 w 7162800"/>
              <a:gd name="connsiteY4" fmla="*/ 0 h 1143000"/>
              <a:gd name="connsiteX5" fmla="*/ 3399074 w 7162800"/>
              <a:gd name="connsiteY5" fmla="*/ 0 h 1143000"/>
              <a:gd name="connsiteX6" fmla="*/ 3978610 w 7162800"/>
              <a:gd name="connsiteY6" fmla="*/ 0 h 1143000"/>
              <a:gd name="connsiteX7" fmla="*/ 4773029 w 7162800"/>
              <a:gd name="connsiteY7" fmla="*/ 0 h 1143000"/>
              <a:gd name="connsiteX8" fmla="*/ 5209309 w 7162800"/>
              <a:gd name="connsiteY8" fmla="*/ 0 h 1143000"/>
              <a:gd name="connsiteX9" fmla="*/ 5717217 w 7162800"/>
              <a:gd name="connsiteY9" fmla="*/ 0 h 1143000"/>
              <a:gd name="connsiteX10" fmla="*/ 6368380 w 7162800"/>
              <a:gd name="connsiteY10" fmla="*/ 0 h 1143000"/>
              <a:gd name="connsiteX11" fmla="*/ 7162800 w 7162800"/>
              <a:gd name="connsiteY11" fmla="*/ 0 h 1143000"/>
              <a:gd name="connsiteX12" fmla="*/ 7162800 w 7162800"/>
              <a:gd name="connsiteY12" fmla="*/ 594360 h 1143000"/>
              <a:gd name="connsiteX13" fmla="*/ 7162800 w 7162800"/>
              <a:gd name="connsiteY13" fmla="*/ 1143000 h 1143000"/>
              <a:gd name="connsiteX14" fmla="*/ 6440008 w 7162800"/>
              <a:gd name="connsiteY14" fmla="*/ 1143000 h 1143000"/>
              <a:gd name="connsiteX15" fmla="*/ 5717217 w 7162800"/>
              <a:gd name="connsiteY15" fmla="*/ 1143000 h 1143000"/>
              <a:gd name="connsiteX16" fmla="*/ 5280937 w 7162800"/>
              <a:gd name="connsiteY16" fmla="*/ 1143000 h 1143000"/>
              <a:gd name="connsiteX17" fmla="*/ 4844657 w 7162800"/>
              <a:gd name="connsiteY17" fmla="*/ 1143000 h 1143000"/>
              <a:gd name="connsiteX18" fmla="*/ 4408378 w 7162800"/>
              <a:gd name="connsiteY18" fmla="*/ 1143000 h 1143000"/>
              <a:gd name="connsiteX19" fmla="*/ 3828842 w 7162800"/>
              <a:gd name="connsiteY19" fmla="*/ 1143000 h 1143000"/>
              <a:gd name="connsiteX20" fmla="*/ 3177679 w 7162800"/>
              <a:gd name="connsiteY20" fmla="*/ 1143000 h 1143000"/>
              <a:gd name="connsiteX21" fmla="*/ 2526515 w 7162800"/>
              <a:gd name="connsiteY21" fmla="*/ 1143000 h 1143000"/>
              <a:gd name="connsiteX22" fmla="*/ 1875351 w 7162800"/>
              <a:gd name="connsiteY22" fmla="*/ 1143000 h 1143000"/>
              <a:gd name="connsiteX23" fmla="*/ 1224188 w 7162800"/>
              <a:gd name="connsiteY23" fmla="*/ 1143000 h 1143000"/>
              <a:gd name="connsiteX24" fmla="*/ 0 w 7162800"/>
              <a:gd name="connsiteY24" fmla="*/ 1143000 h 1143000"/>
              <a:gd name="connsiteX25" fmla="*/ 0 w 7162800"/>
              <a:gd name="connsiteY25" fmla="*/ 548640 h 1143000"/>
              <a:gd name="connsiteX26" fmla="*/ 0 w 7162800"/>
              <a:gd name="connsiteY26" fmla="*/ 0 h 1143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7162800" h="1143000" fill="none" extrusionOk="0">
                <a:moveTo>
                  <a:pt x="0" y="0"/>
                </a:moveTo>
                <a:cubicBezTo>
                  <a:pt x="201672" y="32287"/>
                  <a:pt x="486992" y="-8909"/>
                  <a:pt x="794420" y="0"/>
                </a:cubicBezTo>
                <a:cubicBezTo>
                  <a:pt x="1101848" y="8909"/>
                  <a:pt x="1233059" y="16918"/>
                  <a:pt x="1517211" y="0"/>
                </a:cubicBezTo>
                <a:cubicBezTo>
                  <a:pt x="1801363" y="-16918"/>
                  <a:pt x="1776026" y="18423"/>
                  <a:pt x="1953491" y="0"/>
                </a:cubicBezTo>
                <a:cubicBezTo>
                  <a:pt x="2130956" y="-18423"/>
                  <a:pt x="2395882" y="-14179"/>
                  <a:pt x="2747911" y="0"/>
                </a:cubicBezTo>
                <a:cubicBezTo>
                  <a:pt x="3099940" y="14179"/>
                  <a:pt x="3163681" y="13750"/>
                  <a:pt x="3399074" y="0"/>
                </a:cubicBezTo>
                <a:cubicBezTo>
                  <a:pt x="3634467" y="-13750"/>
                  <a:pt x="3746935" y="-23642"/>
                  <a:pt x="3978610" y="0"/>
                </a:cubicBezTo>
                <a:cubicBezTo>
                  <a:pt x="4210285" y="23642"/>
                  <a:pt x="4558599" y="14733"/>
                  <a:pt x="4773029" y="0"/>
                </a:cubicBezTo>
                <a:cubicBezTo>
                  <a:pt x="4987459" y="-14733"/>
                  <a:pt x="5065946" y="-2414"/>
                  <a:pt x="5209309" y="0"/>
                </a:cubicBezTo>
                <a:cubicBezTo>
                  <a:pt x="5352672" y="2414"/>
                  <a:pt x="5466035" y="-14296"/>
                  <a:pt x="5717217" y="0"/>
                </a:cubicBezTo>
                <a:cubicBezTo>
                  <a:pt x="5968399" y="14296"/>
                  <a:pt x="6131973" y="10848"/>
                  <a:pt x="6368380" y="0"/>
                </a:cubicBezTo>
                <a:cubicBezTo>
                  <a:pt x="6604787" y="-10848"/>
                  <a:pt x="6941682" y="27117"/>
                  <a:pt x="7162800" y="0"/>
                </a:cubicBezTo>
                <a:cubicBezTo>
                  <a:pt x="7163243" y="173743"/>
                  <a:pt x="7161792" y="377250"/>
                  <a:pt x="7162800" y="594360"/>
                </a:cubicBezTo>
                <a:cubicBezTo>
                  <a:pt x="7163808" y="811470"/>
                  <a:pt x="7162734" y="1021214"/>
                  <a:pt x="7162800" y="1143000"/>
                </a:cubicBezTo>
                <a:cubicBezTo>
                  <a:pt x="6836976" y="1114540"/>
                  <a:pt x="6687814" y="1146091"/>
                  <a:pt x="6440008" y="1143000"/>
                </a:cubicBezTo>
                <a:cubicBezTo>
                  <a:pt x="6192202" y="1139909"/>
                  <a:pt x="6078060" y="1146761"/>
                  <a:pt x="5717217" y="1143000"/>
                </a:cubicBezTo>
                <a:cubicBezTo>
                  <a:pt x="5356374" y="1139239"/>
                  <a:pt x="5471999" y="1142124"/>
                  <a:pt x="5280937" y="1143000"/>
                </a:cubicBezTo>
                <a:cubicBezTo>
                  <a:pt x="5089875" y="1143876"/>
                  <a:pt x="5013437" y="1159616"/>
                  <a:pt x="4844657" y="1143000"/>
                </a:cubicBezTo>
                <a:cubicBezTo>
                  <a:pt x="4675877" y="1126384"/>
                  <a:pt x="4583272" y="1137608"/>
                  <a:pt x="4408378" y="1143000"/>
                </a:cubicBezTo>
                <a:cubicBezTo>
                  <a:pt x="4233484" y="1148392"/>
                  <a:pt x="4111439" y="1150693"/>
                  <a:pt x="3828842" y="1143000"/>
                </a:cubicBezTo>
                <a:cubicBezTo>
                  <a:pt x="3546245" y="1135307"/>
                  <a:pt x="3356004" y="1155178"/>
                  <a:pt x="3177679" y="1143000"/>
                </a:cubicBezTo>
                <a:cubicBezTo>
                  <a:pt x="2999354" y="1130822"/>
                  <a:pt x="2692560" y="1164380"/>
                  <a:pt x="2526515" y="1143000"/>
                </a:cubicBezTo>
                <a:cubicBezTo>
                  <a:pt x="2360470" y="1121620"/>
                  <a:pt x="2160203" y="1151408"/>
                  <a:pt x="1875351" y="1143000"/>
                </a:cubicBezTo>
                <a:cubicBezTo>
                  <a:pt x="1590499" y="1134592"/>
                  <a:pt x="1470820" y="1120281"/>
                  <a:pt x="1224188" y="1143000"/>
                </a:cubicBezTo>
                <a:cubicBezTo>
                  <a:pt x="977556" y="1165719"/>
                  <a:pt x="378548" y="1097223"/>
                  <a:pt x="0" y="1143000"/>
                </a:cubicBezTo>
                <a:cubicBezTo>
                  <a:pt x="19132" y="888852"/>
                  <a:pt x="26470" y="820973"/>
                  <a:pt x="0" y="548640"/>
                </a:cubicBezTo>
                <a:cubicBezTo>
                  <a:pt x="-26470" y="276307"/>
                  <a:pt x="1983" y="171019"/>
                  <a:pt x="0" y="0"/>
                </a:cubicBezTo>
                <a:close/>
              </a:path>
              <a:path w="7162800" h="1143000" stroke="0" extrusionOk="0">
                <a:moveTo>
                  <a:pt x="0" y="0"/>
                </a:moveTo>
                <a:cubicBezTo>
                  <a:pt x="393287" y="-30707"/>
                  <a:pt x="469825" y="35966"/>
                  <a:pt x="794420" y="0"/>
                </a:cubicBezTo>
                <a:cubicBezTo>
                  <a:pt x="1119015" y="-35966"/>
                  <a:pt x="1219487" y="4999"/>
                  <a:pt x="1445583" y="0"/>
                </a:cubicBezTo>
                <a:cubicBezTo>
                  <a:pt x="1671679" y="-4999"/>
                  <a:pt x="1782702" y="22485"/>
                  <a:pt x="1953491" y="0"/>
                </a:cubicBezTo>
                <a:cubicBezTo>
                  <a:pt x="2124280" y="-22485"/>
                  <a:pt x="2351891" y="25211"/>
                  <a:pt x="2604655" y="0"/>
                </a:cubicBezTo>
                <a:cubicBezTo>
                  <a:pt x="2857419" y="-25211"/>
                  <a:pt x="3046237" y="2655"/>
                  <a:pt x="3399074" y="0"/>
                </a:cubicBezTo>
                <a:cubicBezTo>
                  <a:pt x="3751911" y="-2655"/>
                  <a:pt x="3782991" y="19947"/>
                  <a:pt x="3906982" y="0"/>
                </a:cubicBezTo>
                <a:cubicBezTo>
                  <a:pt x="4030973" y="-19947"/>
                  <a:pt x="4187497" y="19688"/>
                  <a:pt x="4343261" y="0"/>
                </a:cubicBezTo>
                <a:cubicBezTo>
                  <a:pt x="4499025" y="-19688"/>
                  <a:pt x="4755910" y="4331"/>
                  <a:pt x="4994425" y="0"/>
                </a:cubicBezTo>
                <a:cubicBezTo>
                  <a:pt x="5232940" y="-4331"/>
                  <a:pt x="5503505" y="13635"/>
                  <a:pt x="5645589" y="0"/>
                </a:cubicBezTo>
                <a:cubicBezTo>
                  <a:pt x="5787673" y="-13635"/>
                  <a:pt x="6135611" y="984"/>
                  <a:pt x="6368380" y="0"/>
                </a:cubicBezTo>
                <a:cubicBezTo>
                  <a:pt x="6601149" y="-984"/>
                  <a:pt x="6967630" y="983"/>
                  <a:pt x="7162800" y="0"/>
                </a:cubicBezTo>
                <a:cubicBezTo>
                  <a:pt x="7171158" y="193006"/>
                  <a:pt x="7181656" y="294586"/>
                  <a:pt x="7162800" y="537210"/>
                </a:cubicBezTo>
                <a:cubicBezTo>
                  <a:pt x="7143945" y="779834"/>
                  <a:pt x="7180786" y="1001196"/>
                  <a:pt x="7162800" y="1143000"/>
                </a:cubicBezTo>
                <a:cubicBezTo>
                  <a:pt x="7014347" y="1138924"/>
                  <a:pt x="6835892" y="1147873"/>
                  <a:pt x="6583264" y="1143000"/>
                </a:cubicBezTo>
                <a:cubicBezTo>
                  <a:pt x="6330636" y="1138127"/>
                  <a:pt x="6148531" y="1164161"/>
                  <a:pt x="5860473" y="1143000"/>
                </a:cubicBezTo>
                <a:cubicBezTo>
                  <a:pt x="5572415" y="1121839"/>
                  <a:pt x="5316106" y="1175436"/>
                  <a:pt x="5066053" y="1143000"/>
                </a:cubicBezTo>
                <a:cubicBezTo>
                  <a:pt x="4816000" y="1110564"/>
                  <a:pt x="4506227" y="1165680"/>
                  <a:pt x="4343261" y="1143000"/>
                </a:cubicBezTo>
                <a:cubicBezTo>
                  <a:pt x="4180295" y="1120320"/>
                  <a:pt x="3914306" y="1139828"/>
                  <a:pt x="3692098" y="1143000"/>
                </a:cubicBezTo>
                <a:cubicBezTo>
                  <a:pt x="3469890" y="1146172"/>
                  <a:pt x="3351087" y="1146279"/>
                  <a:pt x="3255818" y="1143000"/>
                </a:cubicBezTo>
                <a:cubicBezTo>
                  <a:pt x="3160549" y="1139721"/>
                  <a:pt x="2849573" y="1153959"/>
                  <a:pt x="2604655" y="1143000"/>
                </a:cubicBezTo>
                <a:cubicBezTo>
                  <a:pt x="2359737" y="1132041"/>
                  <a:pt x="2057836" y="1133040"/>
                  <a:pt x="1810235" y="1143000"/>
                </a:cubicBezTo>
                <a:cubicBezTo>
                  <a:pt x="1562634" y="1152960"/>
                  <a:pt x="1190561" y="1141280"/>
                  <a:pt x="1015815" y="1143000"/>
                </a:cubicBezTo>
                <a:cubicBezTo>
                  <a:pt x="841069" y="1144720"/>
                  <a:pt x="218500" y="1179120"/>
                  <a:pt x="0" y="1143000"/>
                </a:cubicBezTo>
                <a:cubicBezTo>
                  <a:pt x="337" y="921776"/>
                  <a:pt x="-16395" y="732428"/>
                  <a:pt x="0" y="571500"/>
                </a:cubicBezTo>
                <a:cubicBezTo>
                  <a:pt x="16395" y="410572"/>
                  <a:pt x="-19528" y="283686"/>
                  <a:pt x="0" y="0"/>
                </a:cubicBezTo>
                <a:close/>
              </a:path>
            </a:pathLst>
          </a:custGeom>
          <a:solidFill>
            <a:schemeClr val="accent5">
              <a:lumMod val="20000"/>
              <a:lumOff val="80000"/>
            </a:schemeClr>
          </a:solidFill>
          <a:ln w="28575">
            <a:solidFill>
              <a:schemeClr val="tx1"/>
            </a:solidFill>
            <a:extLst>
              <a:ext uri="{C807C97D-BFC1-408E-A445-0C87EB9F89A2}">
                <ask:lineSketchStyleProps xmlns:ask="http://schemas.microsoft.com/office/drawing/2018/sketchyshapes" sd="981765707">
                  <a:prstGeom prst="rect">
                    <a:avLst/>
                  </a:prstGeom>
                  <ask:type>
                    <ask:lineSketchFreehand/>
                  </ask:type>
                </ask:lineSketchStyleProps>
              </a:ext>
            </a:extLst>
          </a:ln>
        </p:spPr>
        <p:txBody>
          <a:bodyPr wrap="square" rtlCol="0" anchor="ctr" anchorCtr="0">
            <a:noAutofit/>
          </a:bodyPr>
          <a:lstStyle/>
          <a:p>
            <a:pPr algn="ctr"/>
            <a:r>
              <a:rPr lang="fr-CA"/>
              <a:t>Nous n’avons plus de maux de tête!  </a:t>
            </a:r>
          </a:p>
        </p:txBody>
      </p:sp>
    </p:spTree>
    <p:extLst>
      <p:ext uri="{BB962C8B-B14F-4D97-AF65-F5344CB8AC3E}">
        <p14:creationId xmlns:p14="http://schemas.microsoft.com/office/powerpoint/2010/main" val="12694174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69E2BCE-4D67-4AD9-90CB-73469AB14D96}"/>
              </a:ext>
            </a:extLst>
          </p:cNvPr>
          <p:cNvSpPr>
            <a:spLocks noGrp="1"/>
          </p:cNvSpPr>
          <p:nvPr>
            <p:ph type="ctrTitle"/>
          </p:nvPr>
        </p:nvSpPr>
        <p:spPr/>
        <p:txBody>
          <a:bodyPr/>
          <a:lstStyle/>
          <a:p>
            <a:r>
              <a:rPr lang="fr-CA">
                <a:solidFill>
                  <a:schemeClr val="bg1"/>
                </a:solidFill>
              </a:rPr>
              <a:t>Avantages</a:t>
            </a:r>
          </a:p>
        </p:txBody>
      </p:sp>
      <p:sp>
        <p:nvSpPr>
          <p:cNvPr id="3" name="Sous-titre 2">
            <a:extLst>
              <a:ext uri="{FF2B5EF4-FFF2-40B4-BE49-F238E27FC236}">
                <a16:creationId xmlns:a16="http://schemas.microsoft.com/office/drawing/2014/main" id="{F8633081-C6BD-46D6-850F-D88C8ACD8C92}"/>
              </a:ext>
            </a:extLst>
          </p:cNvPr>
          <p:cNvSpPr>
            <a:spLocks noGrp="1"/>
          </p:cNvSpPr>
          <p:nvPr>
            <p:ph type="subTitle" idx="1"/>
          </p:nvPr>
        </p:nvSpPr>
        <p:spPr>
          <a:xfrm>
            <a:off x="533400" y="1371600"/>
            <a:ext cx="8382000" cy="4419600"/>
          </a:xfrm>
        </p:spPr>
        <p:txBody>
          <a:bodyPr/>
          <a:lstStyle/>
          <a:p>
            <a:pPr algn="l">
              <a:buFont typeface="Arial" panose="020B0604020202020204" pitchFamily="34" charset="0"/>
              <a:buChar char="•"/>
            </a:pPr>
            <a:r>
              <a:rPr lang="fr-CA" b="0" i="0">
                <a:solidFill>
                  <a:schemeClr val="bg1"/>
                </a:solidFill>
                <a:effectLst/>
                <a:latin typeface="Segoe UI" panose="020B0502040204020203" pitchFamily="34" charset="0"/>
              </a:rPr>
              <a:t>Un conteneur supprime la nécessité d’une classe pour localiser ses dépendances et gérer ses durées de vie.</a:t>
            </a:r>
          </a:p>
          <a:p>
            <a:pPr algn="l">
              <a:buFont typeface="Arial" panose="020B0604020202020204" pitchFamily="34" charset="0"/>
              <a:buChar char="•"/>
            </a:pPr>
            <a:r>
              <a:rPr lang="fr-CA" b="0" i="0">
                <a:solidFill>
                  <a:schemeClr val="bg1"/>
                </a:solidFill>
                <a:effectLst/>
                <a:latin typeface="Segoe UI" panose="020B0502040204020203" pitchFamily="34" charset="0"/>
              </a:rPr>
              <a:t>Un conteneur permet le mappage des dépendances implémentées sans affecter la classe.</a:t>
            </a:r>
          </a:p>
          <a:p>
            <a:pPr algn="l">
              <a:buFont typeface="Arial" panose="020B0604020202020204" pitchFamily="34" charset="0"/>
              <a:buChar char="•"/>
            </a:pPr>
            <a:r>
              <a:rPr lang="fr-CA" b="0" i="0">
                <a:solidFill>
                  <a:schemeClr val="bg1"/>
                </a:solidFill>
                <a:effectLst/>
                <a:latin typeface="Segoe UI" panose="020B0502040204020203" pitchFamily="34" charset="0"/>
              </a:rPr>
              <a:t>Un conteneur facilite la testabilité en permettant aux dépendances d’être simulées.</a:t>
            </a:r>
          </a:p>
          <a:p>
            <a:pPr algn="l">
              <a:buFont typeface="Arial" panose="020B0604020202020204" pitchFamily="34" charset="0"/>
              <a:buChar char="•"/>
            </a:pPr>
            <a:r>
              <a:rPr lang="fr-CA" b="0" i="0">
                <a:solidFill>
                  <a:schemeClr val="bg1"/>
                </a:solidFill>
                <a:effectLst/>
                <a:latin typeface="Segoe UI" panose="020B0502040204020203" pitchFamily="34" charset="0"/>
              </a:rPr>
              <a:t>Un conteneur augmente la maintenance en permettant aux nouvelles classes d’être facilement ajoutées à l’application.</a:t>
            </a:r>
          </a:p>
          <a:p>
            <a:endParaRPr lang="fr-CA"/>
          </a:p>
        </p:txBody>
      </p:sp>
    </p:spTree>
    <p:extLst>
      <p:ext uri="{BB962C8B-B14F-4D97-AF65-F5344CB8AC3E}">
        <p14:creationId xmlns:p14="http://schemas.microsoft.com/office/powerpoint/2010/main" val="23981179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p:cNvSpPr>
            <a:spLocks noGrp="1"/>
          </p:cNvSpPr>
          <p:nvPr>
            <p:ph type="ctrTitle"/>
          </p:nvPr>
        </p:nvSpPr>
        <p:spPr>
          <a:xfrm>
            <a:off x="152400" y="661416"/>
            <a:ext cx="7772400" cy="533400"/>
          </a:xfrm>
        </p:spPr>
        <p:txBody>
          <a:bodyPr>
            <a:normAutofit fontScale="90000"/>
          </a:bodyPr>
          <a:lstStyle/>
          <a:p>
            <a:pPr algn="l"/>
            <a:r>
              <a:rPr lang="fr-CA">
                <a:solidFill>
                  <a:schemeClr val="accent1"/>
                </a:solidFill>
              </a:rPr>
              <a:t>Concrètement…</a:t>
            </a:r>
            <a:endParaRPr lang="en-US">
              <a:solidFill>
                <a:schemeClr val="accent1"/>
              </a:solidFill>
            </a:endParaRPr>
          </a:p>
        </p:txBody>
      </p:sp>
      <p:sp>
        <p:nvSpPr>
          <p:cNvPr id="2" name="Rectangle : coins arrondis 1">
            <a:extLst>
              <a:ext uri="{FF2B5EF4-FFF2-40B4-BE49-F238E27FC236}">
                <a16:creationId xmlns:a16="http://schemas.microsoft.com/office/drawing/2014/main" id="{D365841E-156F-44B0-AD70-43464B551114}"/>
              </a:ext>
            </a:extLst>
          </p:cNvPr>
          <p:cNvSpPr/>
          <p:nvPr/>
        </p:nvSpPr>
        <p:spPr>
          <a:xfrm>
            <a:off x="2667001" y="1350264"/>
            <a:ext cx="3733800" cy="2286000"/>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fr-CA" err="1"/>
              <a:t>IoC</a:t>
            </a:r>
            <a:r>
              <a:rPr lang="fr-CA"/>
              <a:t>  Container</a:t>
            </a:r>
            <a:endParaRPr lang="en-CA"/>
          </a:p>
        </p:txBody>
      </p:sp>
      <p:sp>
        <p:nvSpPr>
          <p:cNvPr id="3" name="Rectangle : coins arrondis 2">
            <a:extLst>
              <a:ext uri="{FF2B5EF4-FFF2-40B4-BE49-F238E27FC236}">
                <a16:creationId xmlns:a16="http://schemas.microsoft.com/office/drawing/2014/main" id="{281C282D-0879-45C8-BAC1-BEB35B08A3ED}"/>
              </a:ext>
            </a:extLst>
          </p:cNvPr>
          <p:cNvSpPr/>
          <p:nvPr/>
        </p:nvSpPr>
        <p:spPr>
          <a:xfrm>
            <a:off x="2971801" y="1694688"/>
            <a:ext cx="1371600" cy="50901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a:ln>
                  <a:solidFill>
                    <a:schemeClr val="tx1"/>
                  </a:solidFill>
                </a:ln>
                <a:solidFill>
                  <a:sysClr val="windowText" lastClr="000000"/>
                </a:solidFill>
              </a:rPr>
              <a:t>Service 1</a:t>
            </a:r>
            <a:endParaRPr lang="en-CA">
              <a:ln>
                <a:solidFill>
                  <a:schemeClr val="tx1"/>
                </a:solidFill>
              </a:ln>
              <a:solidFill>
                <a:sysClr val="windowText" lastClr="000000"/>
              </a:solidFill>
            </a:endParaRPr>
          </a:p>
        </p:txBody>
      </p:sp>
      <p:sp>
        <p:nvSpPr>
          <p:cNvPr id="7" name="Rectangle : coins arrondis 6">
            <a:extLst>
              <a:ext uri="{FF2B5EF4-FFF2-40B4-BE49-F238E27FC236}">
                <a16:creationId xmlns:a16="http://schemas.microsoft.com/office/drawing/2014/main" id="{A1D8DD4E-D037-42E0-88DF-960C391F2259}"/>
              </a:ext>
            </a:extLst>
          </p:cNvPr>
          <p:cNvSpPr/>
          <p:nvPr/>
        </p:nvSpPr>
        <p:spPr>
          <a:xfrm>
            <a:off x="4648201" y="1694688"/>
            <a:ext cx="1371600" cy="50901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a:ln>
                  <a:solidFill>
                    <a:schemeClr val="tx1"/>
                  </a:solidFill>
                </a:ln>
                <a:solidFill>
                  <a:sysClr val="windowText" lastClr="000000"/>
                </a:solidFill>
              </a:rPr>
              <a:t>Service 2</a:t>
            </a:r>
            <a:endParaRPr lang="en-CA">
              <a:ln>
                <a:solidFill>
                  <a:schemeClr val="tx1"/>
                </a:solidFill>
              </a:ln>
              <a:solidFill>
                <a:sysClr val="windowText" lastClr="000000"/>
              </a:solidFill>
            </a:endParaRPr>
          </a:p>
        </p:txBody>
      </p:sp>
      <p:sp>
        <p:nvSpPr>
          <p:cNvPr id="8" name="Rectangle : coins arrondis 7">
            <a:extLst>
              <a:ext uri="{FF2B5EF4-FFF2-40B4-BE49-F238E27FC236}">
                <a16:creationId xmlns:a16="http://schemas.microsoft.com/office/drawing/2014/main" id="{375E9B2C-97F9-4879-8CF3-814816C2CE3B}"/>
              </a:ext>
            </a:extLst>
          </p:cNvPr>
          <p:cNvSpPr/>
          <p:nvPr/>
        </p:nvSpPr>
        <p:spPr>
          <a:xfrm>
            <a:off x="2974849" y="2874264"/>
            <a:ext cx="3044952" cy="50901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err="1">
                <a:ln>
                  <a:solidFill>
                    <a:schemeClr val="tx1"/>
                  </a:solidFill>
                </a:ln>
                <a:solidFill>
                  <a:sysClr val="windowText" lastClr="000000"/>
                </a:solidFill>
              </a:rPr>
              <a:t>BuildingSurvey</a:t>
            </a:r>
            <a:endParaRPr lang="en-CA">
              <a:ln>
                <a:solidFill>
                  <a:schemeClr val="tx1"/>
                </a:solidFill>
              </a:ln>
              <a:solidFill>
                <a:sysClr val="windowText" lastClr="000000"/>
              </a:solidFill>
            </a:endParaRPr>
          </a:p>
        </p:txBody>
      </p:sp>
      <p:sp>
        <p:nvSpPr>
          <p:cNvPr id="4" name="Parchemin : vertical 3">
            <a:extLst>
              <a:ext uri="{FF2B5EF4-FFF2-40B4-BE49-F238E27FC236}">
                <a16:creationId xmlns:a16="http://schemas.microsoft.com/office/drawing/2014/main" id="{AC3A8B52-91FC-4543-BFC2-B86BC918D27A}"/>
              </a:ext>
            </a:extLst>
          </p:cNvPr>
          <p:cNvSpPr/>
          <p:nvPr/>
        </p:nvSpPr>
        <p:spPr>
          <a:xfrm>
            <a:off x="6477000" y="1819656"/>
            <a:ext cx="2514600" cy="2057400"/>
          </a:xfrm>
          <a:prstGeom prst="verticalScroll">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b="1" err="1">
                <a:solidFill>
                  <a:sysClr val="windowText" lastClr="000000"/>
                </a:solidFill>
              </a:rPr>
              <a:t>View</a:t>
            </a:r>
            <a:r>
              <a:rPr lang="fr-CA" b="1">
                <a:solidFill>
                  <a:sysClr val="windowText" lastClr="000000"/>
                </a:solidFill>
              </a:rPr>
              <a:t> 1</a:t>
            </a:r>
          </a:p>
          <a:p>
            <a:pPr algn="ctr"/>
            <a:endParaRPr lang="fr-CA">
              <a:solidFill>
                <a:sysClr val="windowText" lastClr="000000"/>
              </a:solidFill>
            </a:endParaRPr>
          </a:p>
          <a:p>
            <a:pPr algn="ctr"/>
            <a:endParaRPr lang="fr-CA">
              <a:solidFill>
                <a:sysClr val="windowText" lastClr="000000"/>
              </a:solidFill>
            </a:endParaRPr>
          </a:p>
          <a:p>
            <a:pPr algn="ctr"/>
            <a:endParaRPr lang="fr-CA">
              <a:solidFill>
                <a:sysClr val="windowText" lastClr="000000"/>
              </a:solidFill>
            </a:endParaRPr>
          </a:p>
          <a:p>
            <a:pPr algn="ctr"/>
            <a:endParaRPr lang="fr-CA">
              <a:solidFill>
                <a:sysClr val="windowText" lastClr="000000"/>
              </a:solidFill>
            </a:endParaRPr>
          </a:p>
          <a:p>
            <a:pPr algn="ctr"/>
            <a:endParaRPr lang="en-CA">
              <a:solidFill>
                <a:sysClr val="windowText" lastClr="000000"/>
              </a:solidFill>
            </a:endParaRPr>
          </a:p>
        </p:txBody>
      </p:sp>
      <p:sp>
        <p:nvSpPr>
          <p:cNvPr id="10" name="Rectangle : coins arrondis 9">
            <a:extLst>
              <a:ext uri="{FF2B5EF4-FFF2-40B4-BE49-F238E27FC236}">
                <a16:creationId xmlns:a16="http://schemas.microsoft.com/office/drawing/2014/main" id="{BAF394DF-2F4A-4439-8804-B91A08171274}"/>
              </a:ext>
            </a:extLst>
          </p:cNvPr>
          <p:cNvSpPr/>
          <p:nvPr/>
        </p:nvSpPr>
        <p:spPr>
          <a:xfrm>
            <a:off x="7124700" y="2493264"/>
            <a:ext cx="1219200" cy="50901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a:ln>
                  <a:solidFill>
                    <a:schemeClr val="tx1"/>
                  </a:solidFill>
                </a:ln>
                <a:solidFill>
                  <a:sysClr val="windowText" lastClr="000000"/>
                </a:solidFill>
              </a:rPr>
              <a:t>Service 2</a:t>
            </a:r>
            <a:endParaRPr lang="en-CA">
              <a:ln>
                <a:solidFill>
                  <a:schemeClr val="tx1"/>
                </a:solidFill>
              </a:ln>
              <a:solidFill>
                <a:sysClr val="windowText" lastClr="000000"/>
              </a:solidFill>
            </a:endParaRPr>
          </a:p>
        </p:txBody>
      </p:sp>
      <p:sp>
        <p:nvSpPr>
          <p:cNvPr id="11" name="Rectangle : coins arrondis 10">
            <a:extLst>
              <a:ext uri="{FF2B5EF4-FFF2-40B4-BE49-F238E27FC236}">
                <a16:creationId xmlns:a16="http://schemas.microsoft.com/office/drawing/2014/main" id="{1C32B2FA-C2B9-478A-821D-3636ECA0CB24}"/>
              </a:ext>
            </a:extLst>
          </p:cNvPr>
          <p:cNvSpPr/>
          <p:nvPr/>
        </p:nvSpPr>
        <p:spPr>
          <a:xfrm>
            <a:off x="6934200" y="3139440"/>
            <a:ext cx="1682496" cy="50901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err="1">
                <a:ln>
                  <a:solidFill>
                    <a:schemeClr val="tx1"/>
                  </a:solidFill>
                </a:ln>
                <a:solidFill>
                  <a:sysClr val="windowText" lastClr="000000"/>
                </a:solidFill>
              </a:rPr>
              <a:t>BuildingSurvey</a:t>
            </a:r>
            <a:endParaRPr lang="en-CA">
              <a:ln>
                <a:solidFill>
                  <a:schemeClr val="tx1"/>
                </a:solidFill>
              </a:ln>
              <a:solidFill>
                <a:sysClr val="windowText" lastClr="000000"/>
              </a:solidFill>
            </a:endParaRPr>
          </a:p>
        </p:txBody>
      </p:sp>
      <p:sp>
        <p:nvSpPr>
          <p:cNvPr id="12" name="Parchemin : vertical 11">
            <a:extLst>
              <a:ext uri="{FF2B5EF4-FFF2-40B4-BE49-F238E27FC236}">
                <a16:creationId xmlns:a16="http://schemas.microsoft.com/office/drawing/2014/main" id="{3B873437-4403-4743-8018-B3DA3858D8B1}"/>
              </a:ext>
            </a:extLst>
          </p:cNvPr>
          <p:cNvSpPr/>
          <p:nvPr/>
        </p:nvSpPr>
        <p:spPr>
          <a:xfrm>
            <a:off x="3440430" y="4011168"/>
            <a:ext cx="2514600" cy="2057400"/>
          </a:xfrm>
          <a:prstGeom prst="verticalScroll">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b="1" err="1">
                <a:solidFill>
                  <a:sysClr val="windowText" lastClr="000000"/>
                </a:solidFill>
              </a:rPr>
              <a:t>View</a:t>
            </a:r>
            <a:r>
              <a:rPr lang="fr-CA" b="1">
                <a:solidFill>
                  <a:sysClr val="windowText" lastClr="000000"/>
                </a:solidFill>
              </a:rPr>
              <a:t> 2</a:t>
            </a:r>
          </a:p>
          <a:p>
            <a:pPr algn="ctr"/>
            <a:endParaRPr lang="fr-CA">
              <a:solidFill>
                <a:sysClr val="windowText" lastClr="000000"/>
              </a:solidFill>
            </a:endParaRPr>
          </a:p>
          <a:p>
            <a:pPr algn="ctr"/>
            <a:endParaRPr lang="fr-CA">
              <a:solidFill>
                <a:sysClr val="windowText" lastClr="000000"/>
              </a:solidFill>
            </a:endParaRPr>
          </a:p>
          <a:p>
            <a:pPr algn="ctr"/>
            <a:endParaRPr lang="fr-CA">
              <a:solidFill>
                <a:sysClr val="windowText" lastClr="000000"/>
              </a:solidFill>
            </a:endParaRPr>
          </a:p>
          <a:p>
            <a:pPr algn="ctr"/>
            <a:endParaRPr lang="fr-CA">
              <a:solidFill>
                <a:sysClr val="windowText" lastClr="000000"/>
              </a:solidFill>
            </a:endParaRPr>
          </a:p>
          <a:p>
            <a:pPr algn="ctr"/>
            <a:endParaRPr lang="en-CA">
              <a:solidFill>
                <a:sysClr val="windowText" lastClr="000000"/>
              </a:solidFill>
            </a:endParaRPr>
          </a:p>
        </p:txBody>
      </p:sp>
      <p:sp>
        <p:nvSpPr>
          <p:cNvPr id="13" name="Rectangle : coins arrondis 12">
            <a:extLst>
              <a:ext uri="{FF2B5EF4-FFF2-40B4-BE49-F238E27FC236}">
                <a16:creationId xmlns:a16="http://schemas.microsoft.com/office/drawing/2014/main" id="{E09727F9-E5A2-4272-8962-BAF611F783A0}"/>
              </a:ext>
            </a:extLst>
          </p:cNvPr>
          <p:cNvSpPr/>
          <p:nvPr/>
        </p:nvSpPr>
        <p:spPr>
          <a:xfrm>
            <a:off x="4088130" y="4684776"/>
            <a:ext cx="1219200" cy="50901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a:ln>
                  <a:solidFill>
                    <a:schemeClr val="tx1"/>
                  </a:solidFill>
                </a:ln>
                <a:solidFill>
                  <a:sysClr val="windowText" lastClr="000000"/>
                </a:solidFill>
              </a:rPr>
              <a:t>Service 1</a:t>
            </a:r>
            <a:endParaRPr lang="en-CA">
              <a:ln>
                <a:solidFill>
                  <a:schemeClr val="tx1"/>
                </a:solidFill>
              </a:ln>
              <a:solidFill>
                <a:sysClr val="windowText" lastClr="000000"/>
              </a:solidFill>
            </a:endParaRPr>
          </a:p>
        </p:txBody>
      </p:sp>
      <p:sp>
        <p:nvSpPr>
          <p:cNvPr id="14" name="Rectangle : coins arrondis 13">
            <a:extLst>
              <a:ext uri="{FF2B5EF4-FFF2-40B4-BE49-F238E27FC236}">
                <a16:creationId xmlns:a16="http://schemas.microsoft.com/office/drawing/2014/main" id="{031EDA9A-619E-449D-A855-C3E6625222D1}"/>
              </a:ext>
            </a:extLst>
          </p:cNvPr>
          <p:cNvSpPr/>
          <p:nvPr/>
        </p:nvSpPr>
        <p:spPr>
          <a:xfrm>
            <a:off x="3897630" y="5330952"/>
            <a:ext cx="1682496" cy="50901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err="1">
                <a:ln>
                  <a:solidFill>
                    <a:schemeClr val="tx1"/>
                  </a:solidFill>
                </a:ln>
                <a:solidFill>
                  <a:sysClr val="windowText" lastClr="000000"/>
                </a:solidFill>
              </a:rPr>
              <a:t>BuildingSurvey</a:t>
            </a:r>
            <a:endParaRPr lang="en-CA">
              <a:ln>
                <a:solidFill>
                  <a:schemeClr val="tx1"/>
                </a:solidFill>
              </a:ln>
              <a:solidFill>
                <a:sysClr val="windowText" lastClr="000000"/>
              </a:solidFill>
            </a:endParaRPr>
          </a:p>
        </p:txBody>
      </p:sp>
      <p:sp>
        <p:nvSpPr>
          <p:cNvPr id="6" name="Organigramme : Connecteur page suivante 5">
            <a:extLst>
              <a:ext uri="{FF2B5EF4-FFF2-40B4-BE49-F238E27FC236}">
                <a16:creationId xmlns:a16="http://schemas.microsoft.com/office/drawing/2014/main" id="{46E68275-D230-447D-8714-490A33AEEA38}"/>
              </a:ext>
            </a:extLst>
          </p:cNvPr>
          <p:cNvSpPr/>
          <p:nvPr/>
        </p:nvSpPr>
        <p:spPr>
          <a:xfrm>
            <a:off x="417576" y="2577084"/>
            <a:ext cx="1872996" cy="2362200"/>
          </a:xfrm>
          <a:prstGeom prst="flowChartOffpageConnector">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fr-CA" b="1"/>
              <a:t>Un Controller</a:t>
            </a:r>
          </a:p>
          <a:p>
            <a:pPr algn="ctr"/>
            <a:endParaRPr lang="fr-CA" b="1"/>
          </a:p>
          <a:p>
            <a:pPr algn="ctr"/>
            <a:endParaRPr lang="fr-CA" b="1"/>
          </a:p>
          <a:p>
            <a:pPr algn="ctr"/>
            <a:endParaRPr lang="en-CA" b="1"/>
          </a:p>
        </p:txBody>
      </p:sp>
      <p:sp>
        <p:nvSpPr>
          <p:cNvPr id="16" name="Rectangle : coins arrondis 15">
            <a:extLst>
              <a:ext uri="{FF2B5EF4-FFF2-40B4-BE49-F238E27FC236}">
                <a16:creationId xmlns:a16="http://schemas.microsoft.com/office/drawing/2014/main" id="{534EF6C2-D012-4CB5-BFD0-3299A0E0E58E}"/>
              </a:ext>
            </a:extLst>
          </p:cNvPr>
          <p:cNvSpPr/>
          <p:nvPr/>
        </p:nvSpPr>
        <p:spPr>
          <a:xfrm>
            <a:off x="527304" y="3668268"/>
            <a:ext cx="1682496" cy="50901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err="1">
                <a:ln>
                  <a:solidFill>
                    <a:schemeClr val="tx1"/>
                  </a:solidFill>
                </a:ln>
                <a:solidFill>
                  <a:sysClr val="windowText" lastClr="000000"/>
                </a:solidFill>
              </a:rPr>
              <a:t>BuildingSurvey</a:t>
            </a:r>
            <a:endParaRPr lang="en-CA">
              <a:ln>
                <a:solidFill>
                  <a:schemeClr val="tx1"/>
                </a:solidFill>
              </a:ln>
              <a:solidFill>
                <a:sysClr val="windowText" lastClr="000000"/>
              </a:solidFill>
            </a:endParaRPr>
          </a:p>
        </p:txBody>
      </p:sp>
    </p:spTree>
    <p:extLst>
      <p:ext uri="{BB962C8B-B14F-4D97-AF65-F5344CB8AC3E}">
        <p14:creationId xmlns:p14="http://schemas.microsoft.com/office/powerpoint/2010/main" val="6540572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D7FCD3F-8A8D-4BE1-8134-5C2BA80A2727}"/>
              </a:ext>
            </a:extLst>
          </p:cNvPr>
          <p:cNvSpPr>
            <a:spLocks noGrp="1"/>
          </p:cNvSpPr>
          <p:nvPr>
            <p:ph type="ctrTitle"/>
          </p:nvPr>
        </p:nvSpPr>
        <p:spPr/>
        <p:txBody>
          <a:bodyPr/>
          <a:lstStyle/>
          <a:p>
            <a:r>
              <a:rPr lang="fr-CA">
                <a:solidFill>
                  <a:schemeClr val="bg1"/>
                </a:solidFill>
              </a:rPr>
              <a:t>Objectifs</a:t>
            </a:r>
          </a:p>
        </p:txBody>
      </p:sp>
      <p:sp>
        <p:nvSpPr>
          <p:cNvPr id="3" name="Sous-titre 2">
            <a:extLst>
              <a:ext uri="{FF2B5EF4-FFF2-40B4-BE49-F238E27FC236}">
                <a16:creationId xmlns:a16="http://schemas.microsoft.com/office/drawing/2014/main" id="{2B388458-F179-4CD7-BC89-945AF56DD77E}"/>
              </a:ext>
            </a:extLst>
          </p:cNvPr>
          <p:cNvSpPr>
            <a:spLocks noGrp="1"/>
          </p:cNvSpPr>
          <p:nvPr>
            <p:ph type="subTitle" idx="1"/>
          </p:nvPr>
        </p:nvSpPr>
        <p:spPr>
          <a:xfrm>
            <a:off x="762000" y="1371600"/>
            <a:ext cx="8153400" cy="4419600"/>
          </a:xfrm>
        </p:spPr>
        <p:txBody>
          <a:bodyPr vert="horz" lIns="91440" tIns="45720" rIns="91440" bIns="45720" rtlCol="0" anchor="t">
            <a:normAutofit/>
          </a:bodyPr>
          <a:lstStyle/>
          <a:p>
            <a:pPr marL="342900" indent="-342900" algn="l">
              <a:buFont typeface="Arial" panose="020B0604020202020204" pitchFamily="34" charset="0"/>
              <a:buChar char="•"/>
            </a:pPr>
            <a:r>
              <a:rPr lang="fr-CA" dirty="0">
                <a:solidFill>
                  <a:schemeClr val="bg1"/>
                </a:solidFill>
              </a:rPr>
              <a:t>Injection de dépendances : soyez un vrai maître en délégant vos responsabilités  </a:t>
            </a:r>
          </a:p>
          <a:p>
            <a:pPr marL="342900" indent="-342900" algn="l">
              <a:buFont typeface="Arial" panose="020B0604020202020204" pitchFamily="34" charset="0"/>
              <a:buChar char="•"/>
            </a:pPr>
            <a:r>
              <a:rPr lang="fr-CA" dirty="0">
                <a:solidFill>
                  <a:schemeClr val="bg1"/>
                </a:solidFill>
              </a:rPr>
              <a:t>Configurer plusieurs logs</a:t>
            </a:r>
            <a:endParaRPr lang="fr-CA" dirty="0">
              <a:solidFill>
                <a:schemeClr val="bg1"/>
              </a:solidFill>
              <a:cs typeface="Calibri"/>
            </a:endParaRPr>
          </a:p>
          <a:p>
            <a:pPr marL="342900" indent="-342900" algn="l">
              <a:buFont typeface="Arial" panose="020B0604020202020204" pitchFamily="34" charset="0"/>
              <a:buChar char="•"/>
            </a:pPr>
            <a:r>
              <a:rPr lang="fr-CA" dirty="0">
                <a:solidFill>
                  <a:schemeClr val="bg1"/>
                </a:solidFill>
              </a:rPr>
              <a:t>Mettre des données différentes selon l’environnement</a:t>
            </a:r>
            <a:endParaRPr lang="fr-CA" dirty="0">
              <a:solidFill>
                <a:schemeClr val="bg1"/>
              </a:solidFill>
              <a:cs typeface="Calibri"/>
            </a:endParaRPr>
          </a:p>
          <a:p>
            <a:pPr marL="342900" indent="-342900" algn="l">
              <a:buFont typeface="Arial" panose="020B0604020202020204" pitchFamily="34" charset="0"/>
              <a:buChar char="•"/>
            </a:pPr>
            <a:r>
              <a:rPr lang="fr-CA" dirty="0">
                <a:solidFill>
                  <a:schemeClr val="bg1"/>
                </a:solidFill>
              </a:rPr>
              <a:t>Configurer son projet pour plusieurs environnements</a:t>
            </a:r>
            <a:endParaRPr lang="fr-CA" dirty="0">
              <a:solidFill>
                <a:schemeClr val="bg1"/>
              </a:solidFill>
              <a:cs typeface="Calibri"/>
            </a:endParaRPr>
          </a:p>
          <a:p>
            <a:pPr marL="342900" indent="-342900" algn="l">
              <a:buFont typeface="Arial" panose="020B0604020202020204" pitchFamily="34" charset="0"/>
              <a:buChar char="•"/>
            </a:pPr>
            <a:endParaRPr lang="fr-CA">
              <a:solidFill>
                <a:schemeClr val="bg1"/>
              </a:solidFill>
            </a:endParaRPr>
          </a:p>
        </p:txBody>
      </p:sp>
    </p:spTree>
    <p:extLst>
      <p:ext uri="{BB962C8B-B14F-4D97-AF65-F5344CB8AC3E}">
        <p14:creationId xmlns:p14="http://schemas.microsoft.com/office/powerpoint/2010/main" val="32744615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433C61E-FA1A-445E-A5BB-010841E1ECC2}"/>
              </a:ext>
            </a:extLst>
          </p:cNvPr>
          <p:cNvSpPr>
            <a:spLocks noGrp="1"/>
          </p:cNvSpPr>
          <p:nvPr>
            <p:ph type="ctrTitle"/>
          </p:nvPr>
        </p:nvSpPr>
        <p:spPr/>
        <p:txBody>
          <a:bodyPr/>
          <a:lstStyle/>
          <a:p>
            <a:r>
              <a:rPr lang="fr-CA" b="0">
                <a:ln w="0"/>
                <a:solidFill>
                  <a:schemeClr val="accent1"/>
                </a:solidFill>
                <a:effectLst>
                  <a:outerShdw blurRad="38100" dist="25400" dir="5400000" algn="ctr" rotWithShape="0">
                    <a:srgbClr val="6E747A">
                      <a:alpha val="43000"/>
                    </a:srgbClr>
                  </a:outerShdw>
                </a:effectLst>
              </a:rPr>
              <a:t>Comment on enregistre le tout?</a:t>
            </a:r>
          </a:p>
        </p:txBody>
      </p:sp>
      <p:graphicFrame>
        <p:nvGraphicFramePr>
          <p:cNvPr id="4" name="Objet 3">
            <a:extLst>
              <a:ext uri="{FF2B5EF4-FFF2-40B4-BE49-F238E27FC236}">
                <a16:creationId xmlns:a16="http://schemas.microsoft.com/office/drawing/2014/main" id="{0EB48F2E-2989-47FB-99A1-0D0FD0073F0D}"/>
              </a:ext>
            </a:extLst>
          </p:cNvPr>
          <p:cNvGraphicFramePr>
            <a:graphicFrameLocks noChangeAspect="1"/>
          </p:cNvGraphicFramePr>
          <p:nvPr>
            <p:extLst>
              <p:ext uri="{D42A27DB-BD31-4B8C-83A1-F6EECF244321}">
                <p14:modId xmlns:p14="http://schemas.microsoft.com/office/powerpoint/2010/main" val="914125937"/>
              </p:ext>
            </p:extLst>
          </p:nvPr>
        </p:nvGraphicFramePr>
        <p:xfrm>
          <a:off x="990600" y="2209800"/>
          <a:ext cx="6062663" cy="3062288"/>
        </p:xfrm>
        <a:graphic>
          <a:graphicData uri="http://schemas.openxmlformats.org/presentationml/2006/ole">
            <mc:AlternateContent xmlns:mc="http://schemas.openxmlformats.org/markup-compatibility/2006">
              <mc:Choice xmlns:v="urn:schemas-microsoft-com:vml" Requires="v">
                <p:oleObj name="Document" r:id="rId2" imgW="6088320" imgH="3071880" progId="Word.OpenDocumentText.12">
                  <p:embed/>
                </p:oleObj>
              </mc:Choice>
              <mc:Fallback>
                <p:oleObj name="Document" r:id="rId2" imgW="6088320" imgH="3071880" progId="Word.OpenDocumentText.12">
                  <p:embed/>
                  <p:pic>
                    <p:nvPicPr>
                      <p:cNvPr id="4" name="Objet 3">
                        <a:extLst>
                          <a:ext uri="{FF2B5EF4-FFF2-40B4-BE49-F238E27FC236}">
                            <a16:creationId xmlns:a16="http://schemas.microsoft.com/office/drawing/2014/main" id="{0EB48F2E-2989-47FB-99A1-0D0FD0073F0D}"/>
                          </a:ext>
                        </a:extLst>
                      </p:cNvPr>
                      <p:cNvPicPr/>
                      <p:nvPr/>
                    </p:nvPicPr>
                    <p:blipFill>
                      <a:blip r:embed="rId3"/>
                      <a:stretch>
                        <a:fillRect/>
                      </a:stretch>
                    </p:blipFill>
                    <p:spPr>
                      <a:xfrm>
                        <a:off x="990600" y="2209800"/>
                        <a:ext cx="6062663" cy="3062288"/>
                      </a:xfrm>
                      <a:prstGeom prst="rect">
                        <a:avLst/>
                      </a:prstGeom>
                      <a:solidFill>
                        <a:schemeClr val="bg1"/>
                      </a:solidFill>
                      <a:ln w="76200">
                        <a:solidFill>
                          <a:schemeClr val="bg1"/>
                        </a:solidFill>
                      </a:ln>
                    </p:spPr>
                  </p:pic>
                </p:oleObj>
              </mc:Fallback>
            </mc:AlternateContent>
          </a:graphicData>
        </a:graphic>
      </p:graphicFrame>
      <p:sp>
        <p:nvSpPr>
          <p:cNvPr id="5" name="Bulle narrative : rectangle 4">
            <a:extLst>
              <a:ext uri="{FF2B5EF4-FFF2-40B4-BE49-F238E27FC236}">
                <a16:creationId xmlns:a16="http://schemas.microsoft.com/office/drawing/2014/main" id="{152AFF36-D261-4493-8F63-CF753372E8D3}"/>
              </a:ext>
            </a:extLst>
          </p:cNvPr>
          <p:cNvSpPr/>
          <p:nvPr/>
        </p:nvSpPr>
        <p:spPr>
          <a:xfrm>
            <a:off x="6705600" y="2667000"/>
            <a:ext cx="2057400" cy="1066800"/>
          </a:xfrm>
          <a:prstGeom prst="wedgeRectCallout">
            <a:avLst>
              <a:gd name="adj1" fmla="val -172107"/>
              <a:gd name="adj2" fmla="val -3265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a:t>On ajoute les contrôleurs et les vues dans le DI</a:t>
            </a:r>
          </a:p>
        </p:txBody>
      </p:sp>
      <p:sp>
        <p:nvSpPr>
          <p:cNvPr id="6" name="Bulle narrative : rectangle 5">
            <a:extLst>
              <a:ext uri="{FF2B5EF4-FFF2-40B4-BE49-F238E27FC236}">
                <a16:creationId xmlns:a16="http://schemas.microsoft.com/office/drawing/2014/main" id="{3CADAAC5-D722-4F31-A8D3-D6916DC8540C}"/>
              </a:ext>
            </a:extLst>
          </p:cNvPr>
          <p:cNvSpPr/>
          <p:nvPr/>
        </p:nvSpPr>
        <p:spPr>
          <a:xfrm>
            <a:off x="6723776" y="3863975"/>
            <a:ext cx="2057400" cy="1066800"/>
          </a:xfrm>
          <a:prstGeom prst="wedgeRectCallout">
            <a:avLst>
              <a:gd name="adj1" fmla="val -199018"/>
              <a:gd name="adj2" fmla="val -122297"/>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fr-CA" dirty="0"/>
              <a:t>On ajoute le </a:t>
            </a:r>
            <a:r>
              <a:rPr lang="fr-CA" dirty="0" err="1"/>
              <a:t>DbContext</a:t>
            </a:r>
            <a:r>
              <a:rPr lang="fr-CA" dirty="0"/>
              <a:t> dans le DI</a:t>
            </a:r>
          </a:p>
        </p:txBody>
      </p:sp>
      <p:sp>
        <p:nvSpPr>
          <p:cNvPr id="7" name="Bulle narrative : rectangle 6">
            <a:extLst>
              <a:ext uri="{FF2B5EF4-FFF2-40B4-BE49-F238E27FC236}">
                <a16:creationId xmlns:a16="http://schemas.microsoft.com/office/drawing/2014/main" id="{763EAC3F-927E-4A7C-B7AF-C573CFA437BF}"/>
              </a:ext>
            </a:extLst>
          </p:cNvPr>
          <p:cNvSpPr/>
          <p:nvPr/>
        </p:nvSpPr>
        <p:spPr>
          <a:xfrm>
            <a:off x="6705600" y="5159274"/>
            <a:ext cx="2057400" cy="1066800"/>
          </a:xfrm>
          <a:prstGeom prst="wedgeRectCallout">
            <a:avLst>
              <a:gd name="adj1" fmla="val -130924"/>
              <a:gd name="adj2" fmla="val -158470"/>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fr-CA" dirty="0"/>
              <a:t>On ajoute nos services dans le DI</a:t>
            </a:r>
          </a:p>
        </p:txBody>
      </p:sp>
      <p:sp>
        <p:nvSpPr>
          <p:cNvPr id="8" name="ZoneTexte 7">
            <a:extLst>
              <a:ext uri="{FF2B5EF4-FFF2-40B4-BE49-F238E27FC236}">
                <a16:creationId xmlns:a16="http://schemas.microsoft.com/office/drawing/2014/main" id="{C85B1BD7-F380-40C2-8C74-81609446A106}"/>
              </a:ext>
            </a:extLst>
          </p:cNvPr>
          <p:cNvSpPr txBox="1"/>
          <p:nvPr/>
        </p:nvSpPr>
        <p:spPr>
          <a:xfrm>
            <a:off x="859631" y="1585912"/>
            <a:ext cx="6324600" cy="571500"/>
          </a:xfrm>
          <a:custGeom>
            <a:avLst/>
            <a:gdLst>
              <a:gd name="connsiteX0" fmla="*/ 0 w 6324600"/>
              <a:gd name="connsiteY0" fmla="*/ 0 h 571500"/>
              <a:gd name="connsiteX1" fmla="*/ 505968 w 6324600"/>
              <a:gd name="connsiteY1" fmla="*/ 0 h 571500"/>
              <a:gd name="connsiteX2" fmla="*/ 948690 w 6324600"/>
              <a:gd name="connsiteY2" fmla="*/ 0 h 571500"/>
              <a:gd name="connsiteX3" fmla="*/ 1707642 w 6324600"/>
              <a:gd name="connsiteY3" fmla="*/ 0 h 571500"/>
              <a:gd name="connsiteX4" fmla="*/ 2276856 w 6324600"/>
              <a:gd name="connsiteY4" fmla="*/ 0 h 571500"/>
              <a:gd name="connsiteX5" fmla="*/ 2972562 w 6324600"/>
              <a:gd name="connsiteY5" fmla="*/ 0 h 571500"/>
              <a:gd name="connsiteX6" fmla="*/ 3415284 w 6324600"/>
              <a:gd name="connsiteY6" fmla="*/ 0 h 571500"/>
              <a:gd name="connsiteX7" fmla="*/ 4174236 w 6324600"/>
              <a:gd name="connsiteY7" fmla="*/ 0 h 571500"/>
              <a:gd name="connsiteX8" fmla="*/ 4806696 w 6324600"/>
              <a:gd name="connsiteY8" fmla="*/ 0 h 571500"/>
              <a:gd name="connsiteX9" fmla="*/ 5375910 w 6324600"/>
              <a:gd name="connsiteY9" fmla="*/ 0 h 571500"/>
              <a:gd name="connsiteX10" fmla="*/ 6324600 w 6324600"/>
              <a:gd name="connsiteY10" fmla="*/ 0 h 571500"/>
              <a:gd name="connsiteX11" fmla="*/ 6324600 w 6324600"/>
              <a:gd name="connsiteY11" fmla="*/ 571500 h 571500"/>
              <a:gd name="connsiteX12" fmla="*/ 5565648 w 6324600"/>
              <a:gd name="connsiteY12" fmla="*/ 571500 h 571500"/>
              <a:gd name="connsiteX13" fmla="*/ 4806696 w 6324600"/>
              <a:gd name="connsiteY13" fmla="*/ 571500 h 571500"/>
              <a:gd name="connsiteX14" fmla="*/ 4047744 w 6324600"/>
              <a:gd name="connsiteY14" fmla="*/ 571500 h 571500"/>
              <a:gd name="connsiteX15" fmla="*/ 3605022 w 6324600"/>
              <a:gd name="connsiteY15" fmla="*/ 571500 h 571500"/>
              <a:gd name="connsiteX16" fmla="*/ 3162300 w 6324600"/>
              <a:gd name="connsiteY16" fmla="*/ 571500 h 571500"/>
              <a:gd name="connsiteX17" fmla="*/ 2719578 w 6324600"/>
              <a:gd name="connsiteY17" fmla="*/ 571500 h 571500"/>
              <a:gd name="connsiteX18" fmla="*/ 2023872 w 6324600"/>
              <a:gd name="connsiteY18" fmla="*/ 571500 h 571500"/>
              <a:gd name="connsiteX19" fmla="*/ 1581150 w 6324600"/>
              <a:gd name="connsiteY19" fmla="*/ 571500 h 571500"/>
              <a:gd name="connsiteX20" fmla="*/ 1138428 w 6324600"/>
              <a:gd name="connsiteY20" fmla="*/ 571500 h 571500"/>
              <a:gd name="connsiteX21" fmla="*/ 695706 w 6324600"/>
              <a:gd name="connsiteY21" fmla="*/ 571500 h 571500"/>
              <a:gd name="connsiteX22" fmla="*/ 0 w 6324600"/>
              <a:gd name="connsiteY22" fmla="*/ 571500 h 571500"/>
              <a:gd name="connsiteX23" fmla="*/ 0 w 6324600"/>
              <a:gd name="connsiteY23" fmla="*/ 0 h 5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324600" h="571500" fill="none" extrusionOk="0">
                <a:moveTo>
                  <a:pt x="0" y="0"/>
                </a:moveTo>
                <a:cubicBezTo>
                  <a:pt x="126537" y="25270"/>
                  <a:pt x="270623" y="-25072"/>
                  <a:pt x="505968" y="0"/>
                </a:cubicBezTo>
                <a:cubicBezTo>
                  <a:pt x="741313" y="25072"/>
                  <a:pt x="836150" y="18334"/>
                  <a:pt x="948690" y="0"/>
                </a:cubicBezTo>
                <a:cubicBezTo>
                  <a:pt x="1061230" y="-18334"/>
                  <a:pt x="1554758" y="-3026"/>
                  <a:pt x="1707642" y="0"/>
                </a:cubicBezTo>
                <a:cubicBezTo>
                  <a:pt x="1860526" y="3026"/>
                  <a:pt x="2103521" y="7959"/>
                  <a:pt x="2276856" y="0"/>
                </a:cubicBezTo>
                <a:cubicBezTo>
                  <a:pt x="2450191" y="-7959"/>
                  <a:pt x="2799785" y="25302"/>
                  <a:pt x="2972562" y="0"/>
                </a:cubicBezTo>
                <a:cubicBezTo>
                  <a:pt x="3145339" y="-25302"/>
                  <a:pt x="3204710" y="-16400"/>
                  <a:pt x="3415284" y="0"/>
                </a:cubicBezTo>
                <a:cubicBezTo>
                  <a:pt x="3625858" y="16400"/>
                  <a:pt x="3884568" y="-23295"/>
                  <a:pt x="4174236" y="0"/>
                </a:cubicBezTo>
                <a:cubicBezTo>
                  <a:pt x="4463904" y="23295"/>
                  <a:pt x="4538837" y="-29825"/>
                  <a:pt x="4806696" y="0"/>
                </a:cubicBezTo>
                <a:cubicBezTo>
                  <a:pt x="5074555" y="29825"/>
                  <a:pt x="5127661" y="-3718"/>
                  <a:pt x="5375910" y="0"/>
                </a:cubicBezTo>
                <a:cubicBezTo>
                  <a:pt x="5624159" y="3718"/>
                  <a:pt x="5959847" y="22940"/>
                  <a:pt x="6324600" y="0"/>
                </a:cubicBezTo>
                <a:cubicBezTo>
                  <a:pt x="6345907" y="213851"/>
                  <a:pt x="6320763" y="375239"/>
                  <a:pt x="6324600" y="571500"/>
                </a:cubicBezTo>
                <a:cubicBezTo>
                  <a:pt x="6079725" y="564728"/>
                  <a:pt x="5895192" y="565828"/>
                  <a:pt x="5565648" y="571500"/>
                </a:cubicBezTo>
                <a:cubicBezTo>
                  <a:pt x="5236104" y="577172"/>
                  <a:pt x="5044440" y="544272"/>
                  <a:pt x="4806696" y="571500"/>
                </a:cubicBezTo>
                <a:cubicBezTo>
                  <a:pt x="4568952" y="598728"/>
                  <a:pt x="4251445" y="565725"/>
                  <a:pt x="4047744" y="571500"/>
                </a:cubicBezTo>
                <a:cubicBezTo>
                  <a:pt x="3844043" y="577275"/>
                  <a:pt x="3701714" y="551999"/>
                  <a:pt x="3605022" y="571500"/>
                </a:cubicBezTo>
                <a:cubicBezTo>
                  <a:pt x="3508330" y="591001"/>
                  <a:pt x="3363183" y="563313"/>
                  <a:pt x="3162300" y="571500"/>
                </a:cubicBezTo>
                <a:cubicBezTo>
                  <a:pt x="2961417" y="579687"/>
                  <a:pt x="2935501" y="586765"/>
                  <a:pt x="2719578" y="571500"/>
                </a:cubicBezTo>
                <a:cubicBezTo>
                  <a:pt x="2503655" y="556235"/>
                  <a:pt x="2293266" y="585872"/>
                  <a:pt x="2023872" y="571500"/>
                </a:cubicBezTo>
                <a:cubicBezTo>
                  <a:pt x="1754478" y="557128"/>
                  <a:pt x="1774616" y="555718"/>
                  <a:pt x="1581150" y="571500"/>
                </a:cubicBezTo>
                <a:cubicBezTo>
                  <a:pt x="1387684" y="587282"/>
                  <a:pt x="1311613" y="584401"/>
                  <a:pt x="1138428" y="571500"/>
                </a:cubicBezTo>
                <a:cubicBezTo>
                  <a:pt x="965243" y="558599"/>
                  <a:pt x="861155" y="583822"/>
                  <a:pt x="695706" y="571500"/>
                </a:cubicBezTo>
                <a:cubicBezTo>
                  <a:pt x="530257" y="559178"/>
                  <a:pt x="164450" y="592557"/>
                  <a:pt x="0" y="571500"/>
                </a:cubicBezTo>
                <a:cubicBezTo>
                  <a:pt x="-4586" y="366042"/>
                  <a:pt x="16339" y="150632"/>
                  <a:pt x="0" y="0"/>
                </a:cubicBezTo>
                <a:close/>
              </a:path>
              <a:path w="6324600" h="571500" stroke="0" extrusionOk="0">
                <a:moveTo>
                  <a:pt x="0" y="0"/>
                </a:moveTo>
                <a:cubicBezTo>
                  <a:pt x="337913" y="30810"/>
                  <a:pt x="572189" y="-5992"/>
                  <a:pt x="758952" y="0"/>
                </a:cubicBezTo>
                <a:cubicBezTo>
                  <a:pt x="945715" y="5992"/>
                  <a:pt x="1118005" y="-9041"/>
                  <a:pt x="1391412" y="0"/>
                </a:cubicBezTo>
                <a:cubicBezTo>
                  <a:pt x="1664819" y="9041"/>
                  <a:pt x="1704346" y="17380"/>
                  <a:pt x="1897380" y="0"/>
                </a:cubicBezTo>
                <a:cubicBezTo>
                  <a:pt x="2090414" y="-17380"/>
                  <a:pt x="2225411" y="-4985"/>
                  <a:pt x="2529840" y="0"/>
                </a:cubicBezTo>
                <a:cubicBezTo>
                  <a:pt x="2834269" y="4985"/>
                  <a:pt x="2958676" y="32237"/>
                  <a:pt x="3288792" y="0"/>
                </a:cubicBezTo>
                <a:cubicBezTo>
                  <a:pt x="3618908" y="-32237"/>
                  <a:pt x="3651540" y="-10904"/>
                  <a:pt x="3794760" y="0"/>
                </a:cubicBezTo>
                <a:cubicBezTo>
                  <a:pt x="3937980" y="10904"/>
                  <a:pt x="4097182" y="13775"/>
                  <a:pt x="4237482" y="0"/>
                </a:cubicBezTo>
                <a:cubicBezTo>
                  <a:pt x="4377782" y="-13775"/>
                  <a:pt x="4674421" y="549"/>
                  <a:pt x="4869942" y="0"/>
                </a:cubicBezTo>
                <a:cubicBezTo>
                  <a:pt x="5065463" y="-549"/>
                  <a:pt x="5305112" y="-27817"/>
                  <a:pt x="5502402" y="0"/>
                </a:cubicBezTo>
                <a:cubicBezTo>
                  <a:pt x="5699692" y="27817"/>
                  <a:pt x="6047803" y="39624"/>
                  <a:pt x="6324600" y="0"/>
                </a:cubicBezTo>
                <a:cubicBezTo>
                  <a:pt x="6347899" y="278782"/>
                  <a:pt x="6306283" y="452758"/>
                  <a:pt x="6324600" y="571500"/>
                </a:cubicBezTo>
                <a:cubicBezTo>
                  <a:pt x="6110354" y="577325"/>
                  <a:pt x="5916066" y="545260"/>
                  <a:pt x="5755386" y="571500"/>
                </a:cubicBezTo>
                <a:cubicBezTo>
                  <a:pt x="5594706" y="597740"/>
                  <a:pt x="5454093" y="588153"/>
                  <a:pt x="5249418" y="571500"/>
                </a:cubicBezTo>
                <a:cubicBezTo>
                  <a:pt x="5044743" y="554847"/>
                  <a:pt x="4855082" y="583613"/>
                  <a:pt x="4680204" y="571500"/>
                </a:cubicBezTo>
                <a:cubicBezTo>
                  <a:pt x="4505326" y="559387"/>
                  <a:pt x="4193663" y="591514"/>
                  <a:pt x="3984498" y="571500"/>
                </a:cubicBezTo>
                <a:cubicBezTo>
                  <a:pt x="3775333" y="551486"/>
                  <a:pt x="3549336" y="561540"/>
                  <a:pt x="3225546" y="571500"/>
                </a:cubicBezTo>
                <a:cubicBezTo>
                  <a:pt x="2901756" y="581460"/>
                  <a:pt x="2679117" y="602197"/>
                  <a:pt x="2529840" y="571500"/>
                </a:cubicBezTo>
                <a:cubicBezTo>
                  <a:pt x="2380563" y="540803"/>
                  <a:pt x="2192287" y="592280"/>
                  <a:pt x="1897380" y="571500"/>
                </a:cubicBezTo>
                <a:cubicBezTo>
                  <a:pt x="1602473" y="550720"/>
                  <a:pt x="1655723" y="553378"/>
                  <a:pt x="1454658" y="571500"/>
                </a:cubicBezTo>
                <a:cubicBezTo>
                  <a:pt x="1253593" y="589622"/>
                  <a:pt x="1038038" y="558417"/>
                  <a:pt x="822198" y="571500"/>
                </a:cubicBezTo>
                <a:cubicBezTo>
                  <a:pt x="606358" y="584583"/>
                  <a:pt x="259298" y="564053"/>
                  <a:pt x="0" y="571500"/>
                </a:cubicBezTo>
                <a:cubicBezTo>
                  <a:pt x="21428" y="363437"/>
                  <a:pt x="2069" y="249077"/>
                  <a:pt x="0" y="0"/>
                </a:cubicBezTo>
                <a:close/>
              </a:path>
            </a:pathLst>
          </a:custGeom>
          <a:solidFill>
            <a:schemeClr val="accent5">
              <a:lumMod val="40000"/>
              <a:lumOff val="60000"/>
            </a:schemeClr>
          </a:solidFill>
          <a:ln w="28575">
            <a:solidFill>
              <a:schemeClr val="tx1"/>
            </a:solidFill>
            <a:extLst>
              <a:ext uri="{C807C97D-BFC1-408E-A445-0C87EB9F89A2}">
                <ask:lineSketchStyleProps xmlns:ask="http://schemas.microsoft.com/office/drawing/2018/sketchyshapes" sd="981765707">
                  <a:prstGeom prst="rect">
                    <a:avLst/>
                  </a:prstGeom>
                  <ask:type>
                    <ask:lineSketchFreehand/>
                  </ask:type>
                </ask:lineSketchStyleProps>
              </a:ext>
            </a:extLst>
          </a:ln>
        </p:spPr>
        <p:txBody>
          <a:bodyPr wrap="square" rtlCol="0" anchor="ctr" anchorCtr="0">
            <a:noAutofit/>
          </a:bodyPr>
          <a:lstStyle/>
          <a:p>
            <a:r>
              <a:rPr lang="fr-CA"/>
              <a:t>Sous </a:t>
            </a:r>
            <a:r>
              <a:rPr lang="fr-CA" err="1"/>
              <a:t>program.cs</a:t>
            </a:r>
            <a:endParaRPr lang="fr-CA"/>
          </a:p>
        </p:txBody>
      </p:sp>
    </p:spTree>
    <p:extLst>
      <p:ext uri="{BB962C8B-B14F-4D97-AF65-F5344CB8AC3E}">
        <p14:creationId xmlns:p14="http://schemas.microsoft.com/office/powerpoint/2010/main" val="40318631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DCFF0C5-8AFB-418B-BBA8-5B7E2158F45D}"/>
              </a:ext>
            </a:extLst>
          </p:cNvPr>
          <p:cNvSpPr>
            <a:spLocks noGrp="1"/>
          </p:cNvSpPr>
          <p:nvPr>
            <p:ph type="ctrTitle"/>
          </p:nvPr>
        </p:nvSpPr>
        <p:spPr/>
        <p:txBody>
          <a:bodyPr/>
          <a:lstStyle/>
          <a:p>
            <a:r>
              <a:rPr lang="fr-CA" b="0">
                <a:ln w="0"/>
                <a:solidFill>
                  <a:schemeClr val="accent1"/>
                </a:solidFill>
                <a:effectLst>
                  <a:outerShdw blurRad="38100" dist="25400" dir="5400000" algn="ctr" rotWithShape="0">
                    <a:srgbClr val="6E747A">
                      <a:alpha val="43000"/>
                    </a:srgbClr>
                  </a:outerShdw>
                </a:effectLst>
              </a:rPr>
              <a:t>Comment on enregistre le tout?</a:t>
            </a:r>
            <a:endParaRPr lang="fr-CA"/>
          </a:p>
        </p:txBody>
      </p:sp>
      <p:graphicFrame>
        <p:nvGraphicFramePr>
          <p:cNvPr id="4" name="Objet 3">
            <a:extLst>
              <a:ext uri="{FF2B5EF4-FFF2-40B4-BE49-F238E27FC236}">
                <a16:creationId xmlns:a16="http://schemas.microsoft.com/office/drawing/2014/main" id="{6729123C-B233-403F-9C02-4E03889B10D3}"/>
              </a:ext>
            </a:extLst>
          </p:cNvPr>
          <p:cNvGraphicFramePr>
            <a:graphicFrameLocks noChangeAspect="1"/>
          </p:cNvGraphicFramePr>
          <p:nvPr>
            <p:extLst>
              <p:ext uri="{D42A27DB-BD31-4B8C-83A1-F6EECF244321}">
                <p14:modId xmlns:p14="http://schemas.microsoft.com/office/powerpoint/2010/main" val="1796330986"/>
              </p:ext>
            </p:extLst>
          </p:nvPr>
        </p:nvGraphicFramePr>
        <p:xfrm>
          <a:off x="1144588" y="1952625"/>
          <a:ext cx="7262812" cy="4270375"/>
        </p:xfrm>
        <a:graphic>
          <a:graphicData uri="http://schemas.openxmlformats.org/presentationml/2006/ole">
            <mc:AlternateContent xmlns:mc="http://schemas.openxmlformats.org/markup-compatibility/2006">
              <mc:Choice xmlns:v="urn:schemas-microsoft-com:vml" Requires="v">
                <p:oleObj name="Document" r:id="rId2" imgW="6088320" imgH="3586320" progId="Word.OpenDocumentText.12">
                  <p:embed/>
                </p:oleObj>
              </mc:Choice>
              <mc:Fallback>
                <p:oleObj name="Document" r:id="rId2" imgW="6088320" imgH="3586320" progId="Word.OpenDocumentText.12">
                  <p:embed/>
                  <p:pic>
                    <p:nvPicPr>
                      <p:cNvPr id="4" name="Objet 3">
                        <a:extLst>
                          <a:ext uri="{FF2B5EF4-FFF2-40B4-BE49-F238E27FC236}">
                            <a16:creationId xmlns:a16="http://schemas.microsoft.com/office/drawing/2014/main" id="{6729123C-B233-403F-9C02-4E03889B10D3}"/>
                          </a:ext>
                        </a:extLst>
                      </p:cNvPr>
                      <p:cNvPicPr/>
                      <p:nvPr/>
                    </p:nvPicPr>
                    <p:blipFill>
                      <a:blip r:embed="rId3"/>
                      <a:stretch>
                        <a:fillRect/>
                      </a:stretch>
                    </p:blipFill>
                    <p:spPr>
                      <a:xfrm>
                        <a:off x="1144588" y="1952625"/>
                        <a:ext cx="7262812" cy="4270375"/>
                      </a:xfrm>
                      <a:prstGeom prst="rect">
                        <a:avLst/>
                      </a:prstGeom>
                      <a:solidFill>
                        <a:schemeClr val="bg1"/>
                      </a:solidFill>
                      <a:ln w="76200">
                        <a:solidFill>
                          <a:schemeClr val="bg1"/>
                        </a:solidFill>
                      </a:ln>
                    </p:spPr>
                  </p:pic>
                </p:oleObj>
              </mc:Fallback>
            </mc:AlternateContent>
          </a:graphicData>
        </a:graphic>
      </p:graphicFrame>
    </p:spTree>
    <p:extLst>
      <p:ext uri="{BB962C8B-B14F-4D97-AF65-F5344CB8AC3E}">
        <p14:creationId xmlns:p14="http://schemas.microsoft.com/office/powerpoint/2010/main" val="22831297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D3F97C4-9EB1-453A-8529-4D30B9B918EF}"/>
              </a:ext>
            </a:extLst>
          </p:cNvPr>
          <p:cNvSpPr>
            <a:spLocks noGrp="1"/>
          </p:cNvSpPr>
          <p:nvPr>
            <p:ph type="ctrTitle"/>
          </p:nvPr>
        </p:nvSpPr>
        <p:spPr/>
        <p:txBody>
          <a:bodyPr/>
          <a:lstStyle/>
          <a:p>
            <a:r>
              <a:rPr lang="fr-CA" b="0">
                <a:ln w="0"/>
                <a:solidFill>
                  <a:schemeClr val="accent1"/>
                </a:solidFill>
                <a:effectLst>
                  <a:outerShdw blurRad="38100" dist="25400" dir="5400000" algn="ctr" rotWithShape="0">
                    <a:srgbClr val="6E747A">
                      <a:alpha val="43000"/>
                    </a:srgbClr>
                  </a:outerShdw>
                </a:effectLst>
              </a:rPr>
              <a:t>Si on reprenait l’exemple de tantôt. </a:t>
            </a:r>
          </a:p>
        </p:txBody>
      </p:sp>
      <p:sp>
        <p:nvSpPr>
          <p:cNvPr id="3" name="Sous-titre 2">
            <a:extLst>
              <a:ext uri="{FF2B5EF4-FFF2-40B4-BE49-F238E27FC236}">
                <a16:creationId xmlns:a16="http://schemas.microsoft.com/office/drawing/2014/main" id="{C77CF9A0-154C-4D40-BD99-3AB1F42A37C1}"/>
              </a:ext>
            </a:extLst>
          </p:cNvPr>
          <p:cNvSpPr>
            <a:spLocks noGrp="1"/>
          </p:cNvSpPr>
          <p:nvPr>
            <p:ph type="subTitle" idx="1"/>
          </p:nvPr>
        </p:nvSpPr>
        <p:spPr>
          <a:xfrm>
            <a:off x="336958" y="1447002"/>
            <a:ext cx="3657600" cy="4572000"/>
          </a:xfrm>
        </p:spPr>
        <p:txBody>
          <a:bodyPr vert="horz" lIns="91440" tIns="45720" rIns="91440" bIns="45720" rtlCol="0" anchor="t">
            <a:normAutofit/>
          </a:bodyPr>
          <a:lstStyle/>
          <a:p>
            <a:pPr algn="l"/>
            <a:r>
              <a:rPr lang="fr-CA" dirty="0">
                <a:solidFill>
                  <a:schemeClr val="bg1"/>
                </a:solidFill>
              </a:rPr>
              <a:t>On a enregistré tous nos services dans le DI Container et on a mis notre </a:t>
            </a:r>
            <a:r>
              <a:rPr lang="fr-CA" dirty="0" err="1">
                <a:solidFill>
                  <a:schemeClr val="bg1"/>
                </a:solidFill>
              </a:rPr>
              <a:t>ViewModel</a:t>
            </a:r>
            <a:r>
              <a:rPr lang="fr-CA" dirty="0">
                <a:solidFill>
                  <a:schemeClr val="bg1"/>
                </a:solidFill>
              </a:rPr>
              <a:t> en </a:t>
            </a:r>
            <a:r>
              <a:rPr lang="fr-CA" i="1" dirty="0">
                <a:solidFill>
                  <a:schemeClr val="bg1"/>
                </a:solidFill>
              </a:rPr>
              <a:t>transient</a:t>
            </a:r>
            <a:r>
              <a:rPr lang="fr-CA" dirty="0">
                <a:solidFill>
                  <a:schemeClr val="bg1"/>
                </a:solidFill>
              </a:rPr>
              <a:t>. </a:t>
            </a:r>
            <a:endParaRPr lang="fr-CA">
              <a:solidFill>
                <a:schemeClr val="bg1"/>
              </a:solidFill>
            </a:endParaRPr>
          </a:p>
          <a:p>
            <a:pPr algn="l"/>
            <a:endParaRPr lang="fr-CA"/>
          </a:p>
        </p:txBody>
      </p:sp>
      <p:graphicFrame>
        <p:nvGraphicFramePr>
          <p:cNvPr id="4" name="Objet 3">
            <a:extLst>
              <a:ext uri="{FF2B5EF4-FFF2-40B4-BE49-F238E27FC236}">
                <a16:creationId xmlns:a16="http://schemas.microsoft.com/office/drawing/2014/main" id="{04938AFE-D251-48B2-BE46-AA2EEF42C733}"/>
              </a:ext>
            </a:extLst>
          </p:cNvPr>
          <p:cNvGraphicFramePr>
            <a:graphicFrameLocks noChangeAspect="1"/>
          </p:cNvGraphicFramePr>
          <p:nvPr>
            <p:extLst>
              <p:ext uri="{D42A27DB-BD31-4B8C-83A1-F6EECF244321}">
                <p14:modId xmlns:p14="http://schemas.microsoft.com/office/powerpoint/2010/main" val="225284257"/>
              </p:ext>
            </p:extLst>
          </p:nvPr>
        </p:nvGraphicFramePr>
        <p:xfrm>
          <a:off x="4191000" y="1370004"/>
          <a:ext cx="4478428" cy="4725996"/>
        </p:xfrm>
        <a:graphic>
          <a:graphicData uri="http://schemas.openxmlformats.org/presentationml/2006/ole">
            <mc:AlternateContent xmlns:mc="http://schemas.openxmlformats.org/markup-compatibility/2006">
              <mc:Choice xmlns:v="urn:schemas-microsoft-com:vml" Requires="v">
                <p:oleObj name="Document" r:id="rId2" imgW="6088320" imgH="6424920" progId="Word.OpenDocumentText.12">
                  <p:embed/>
                </p:oleObj>
              </mc:Choice>
              <mc:Fallback>
                <p:oleObj name="Document" r:id="rId2" imgW="6088320" imgH="6424920" progId="Word.OpenDocumentText.12">
                  <p:embed/>
                  <p:pic>
                    <p:nvPicPr>
                      <p:cNvPr id="4" name="Objet 3">
                        <a:extLst>
                          <a:ext uri="{FF2B5EF4-FFF2-40B4-BE49-F238E27FC236}">
                            <a16:creationId xmlns:a16="http://schemas.microsoft.com/office/drawing/2014/main" id="{04938AFE-D251-48B2-BE46-AA2EEF42C733}"/>
                          </a:ext>
                        </a:extLst>
                      </p:cNvPr>
                      <p:cNvPicPr/>
                      <p:nvPr/>
                    </p:nvPicPr>
                    <p:blipFill>
                      <a:blip r:embed="rId3"/>
                      <a:stretch>
                        <a:fillRect/>
                      </a:stretch>
                    </p:blipFill>
                    <p:spPr>
                      <a:xfrm>
                        <a:off x="4191000" y="1370004"/>
                        <a:ext cx="4478428" cy="4725996"/>
                      </a:xfrm>
                      <a:prstGeom prst="rect">
                        <a:avLst/>
                      </a:prstGeom>
                      <a:solidFill>
                        <a:schemeClr val="bg1"/>
                      </a:solidFill>
                      <a:ln w="76200">
                        <a:solidFill>
                          <a:schemeClr val="bg1"/>
                        </a:solidFill>
                      </a:ln>
                    </p:spPr>
                  </p:pic>
                </p:oleObj>
              </mc:Fallback>
            </mc:AlternateContent>
          </a:graphicData>
        </a:graphic>
      </p:graphicFrame>
    </p:spTree>
    <p:extLst>
      <p:ext uri="{BB962C8B-B14F-4D97-AF65-F5344CB8AC3E}">
        <p14:creationId xmlns:p14="http://schemas.microsoft.com/office/powerpoint/2010/main" val="30038440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C75E18C-915D-407E-AC9F-20BF66A45E09}"/>
              </a:ext>
            </a:extLst>
          </p:cNvPr>
          <p:cNvSpPr>
            <a:spLocks noGrp="1"/>
          </p:cNvSpPr>
          <p:nvPr>
            <p:ph type="ctrTitle"/>
          </p:nvPr>
        </p:nvSpPr>
        <p:spPr/>
        <p:txBody>
          <a:bodyPr/>
          <a:lstStyle/>
          <a:p>
            <a:r>
              <a:rPr lang="fr-CA" b="0">
                <a:ln w="0"/>
                <a:solidFill>
                  <a:schemeClr val="accent1"/>
                </a:solidFill>
                <a:effectLst>
                  <a:outerShdw blurRad="38100" dist="25400" dir="5400000" algn="ctr" rotWithShape="0">
                    <a:srgbClr val="6E747A">
                      <a:alpha val="43000"/>
                    </a:srgbClr>
                  </a:outerShdw>
                </a:effectLst>
              </a:rPr>
              <a:t>Aller chercher un service injectable</a:t>
            </a:r>
          </a:p>
        </p:txBody>
      </p:sp>
      <p:sp>
        <p:nvSpPr>
          <p:cNvPr id="3" name="Sous-titre 2">
            <a:extLst>
              <a:ext uri="{FF2B5EF4-FFF2-40B4-BE49-F238E27FC236}">
                <a16:creationId xmlns:a16="http://schemas.microsoft.com/office/drawing/2014/main" id="{F10F88FE-E19D-4356-A533-394B8B8E7870}"/>
              </a:ext>
            </a:extLst>
          </p:cNvPr>
          <p:cNvSpPr>
            <a:spLocks noGrp="1"/>
          </p:cNvSpPr>
          <p:nvPr>
            <p:ph type="subTitle" idx="1"/>
          </p:nvPr>
        </p:nvSpPr>
        <p:spPr/>
        <p:txBody>
          <a:bodyPr/>
          <a:lstStyle/>
          <a:p>
            <a:endParaRPr lang="fr-CA"/>
          </a:p>
        </p:txBody>
      </p:sp>
      <p:graphicFrame>
        <p:nvGraphicFramePr>
          <p:cNvPr id="4" name="Objet 3">
            <a:extLst>
              <a:ext uri="{FF2B5EF4-FFF2-40B4-BE49-F238E27FC236}">
                <a16:creationId xmlns:a16="http://schemas.microsoft.com/office/drawing/2014/main" id="{E1F68182-6EA9-4218-B800-BF337E0466EA}"/>
              </a:ext>
            </a:extLst>
          </p:cNvPr>
          <p:cNvGraphicFramePr>
            <a:graphicFrameLocks noChangeAspect="1"/>
          </p:cNvGraphicFramePr>
          <p:nvPr>
            <p:extLst>
              <p:ext uri="{D42A27DB-BD31-4B8C-83A1-F6EECF244321}">
                <p14:modId xmlns:p14="http://schemas.microsoft.com/office/powerpoint/2010/main" val="2731974585"/>
              </p:ext>
            </p:extLst>
          </p:nvPr>
        </p:nvGraphicFramePr>
        <p:xfrm>
          <a:off x="381000" y="1866353"/>
          <a:ext cx="4478428" cy="4725996"/>
        </p:xfrm>
        <a:graphic>
          <a:graphicData uri="http://schemas.openxmlformats.org/presentationml/2006/ole">
            <mc:AlternateContent xmlns:mc="http://schemas.openxmlformats.org/markup-compatibility/2006">
              <mc:Choice xmlns:v="urn:schemas-microsoft-com:vml" Requires="v">
                <p:oleObj name="Document" r:id="rId2" imgW="6088320" imgH="6424920" progId="Word.OpenDocumentText.12">
                  <p:embed/>
                </p:oleObj>
              </mc:Choice>
              <mc:Fallback>
                <p:oleObj name="Document" r:id="rId2" imgW="6088320" imgH="6424920" progId="Word.OpenDocumentText.12">
                  <p:embed/>
                  <p:pic>
                    <p:nvPicPr>
                      <p:cNvPr id="4" name="Objet 3">
                        <a:extLst>
                          <a:ext uri="{FF2B5EF4-FFF2-40B4-BE49-F238E27FC236}">
                            <a16:creationId xmlns:a16="http://schemas.microsoft.com/office/drawing/2014/main" id="{E1F68182-6EA9-4218-B800-BF337E0466EA}"/>
                          </a:ext>
                        </a:extLst>
                      </p:cNvPr>
                      <p:cNvPicPr/>
                      <p:nvPr/>
                    </p:nvPicPr>
                    <p:blipFill>
                      <a:blip r:embed="rId3"/>
                      <a:stretch>
                        <a:fillRect/>
                      </a:stretch>
                    </p:blipFill>
                    <p:spPr>
                      <a:xfrm>
                        <a:off x="381000" y="1866353"/>
                        <a:ext cx="4478428" cy="4725996"/>
                      </a:xfrm>
                      <a:prstGeom prst="rect">
                        <a:avLst/>
                      </a:prstGeom>
                      <a:solidFill>
                        <a:schemeClr val="bg1"/>
                      </a:solidFill>
                      <a:ln w="76200">
                        <a:solidFill>
                          <a:schemeClr val="bg1"/>
                        </a:solidFill>
                      </a:ln>
                    </p:spPr>
                  </p:pic>
                </p:oleObj>
              </mc:Fallback>
            </mc:AlternateContent>
          </a:graphicData>
        </a:graphic>
      </p:graphicFrame>
      <p:sp>
        <p:nvSpPr>
          <p:cNvPr id="5" name="Bulle narrative : rectangle 4">
            <a:extLst>
              <a:ext uri="{FF2B5EF4-FFF2-40B4-BE49-F238E27FC236}">
                <a16:creationId xmlns:a16="http://schemas.microsoft.com/office/drawing/2014/main" id="{889C167D-8E98-4AB3-90FE-2A89AF847033}"/>
              </a:ext>
            </a:extLst>
          </p:cNvPr>
          <p:cNvSpPr/>
          <p:nvPr/>
        </p:nvSpPr>
        <p:spPr>
          <a:xfrm>
            <a:off x="5105400" y="2514600"/>
            <a:ext cx="3048000" cy="1295400"/>
          </a:xfrm>
          <a:prstGeom prst="wedgeRectCallout">
            <a:avLst>
              <a:gd name="adj1" fmla="val -74503"/>
              <a:gd name="adj2" fmla="val -38525"/>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fr-CA" dirty="0">
                <a:solidFill>
                  <a:schemeClr val="tx1"/>
                </a:solidFill>
              </a:rPr>
              <a:t>On peut aller les chercher dans le constructeur du contrôleur</a:t>
            </a:r>
          </a:p>
        </p:txBody>
      </p:sp>
      <p:sp>
        <p:nvSpPr>
          <p:cNvPr id="6" name="Bulle narrative : rectangle 5">
            <a:extLst>
              <a:ext uri="{FF2B5EF4-FFF2-40B4-BE49-F238E27FC236}">
                <a16:creationId xmlns:a16="http://schemas.microsoft.com/office/drawing/2014/main" id="{68B212E1-A745-43C3-81F9-064868F3A928}"/>
              </a:ext>
            </a:extLst>
          </p:cNvPr>
          <p:cNvSpPr/>
          <p:nvPr/>
        </p:nvSpPr>
        <p:spPr>
          <a:xfrm>
            <a:off x="5089321" y="3924300"/>
            <a:ext cx="3048000" cy="1295400"/>
          </a:xfrm>
          <a:prstGeom prst="wedgeRectCallout">
            <a:avLst>
              <a:gd name="adj1" fmla="val -73402"/>
              <a:gd name="adj2" fmla="val -6183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a:solidFill>
                  <a:schemeClr val="tx1"/>
                </a:solidFill>
              </a:rPr>
              <a:t>Le mettre dans l’action en utilisant l’attribut </a:t>
            </a:r>
            <a:r>
              <a:rPr lang="fr-CA" err="1">
                <a:solidFill>
                  <a:schemeClr val="tx1"/>
                </a:solidFill>
              </a:rPr>
              <a:t>FromServices</a:t>
            </a:r>
            <a:endParaRPr lang="fr-CA">
              <a:solidFill>
                <a:schemeClr val="tx1"/>
              </a:solidFill>
            </a:endParaRPr>
          </a:p>
        </p:txBody>
      </p:sp>
      <p:sp>
        <p:nvSpPr>
          <p:cNvPr id="7" name="Bulle narrative : rectangle 6">
            <a:extLst>
              <a:ext uri="{FF2B5EF4-FFF2-40B4-BE49-F238E27FC236}">
                <a16:creationId xmlns:a16="http://schemas.microsoft.com/office/drawing/2014/main" id="{96145695-40E4-4DA1-A1D6-1812A9642D8D}"/>
              </a:ext>
            </a:extLst>
          </p:cNvPr>
          <p:cNvSpPr/>
          <p:nvPr/>
        </p:nvSpPr>
        <p:spPr>
          <a:xfrm>
            <a:off x="5105400" y="5315824"/>
            <a:ext cx="3048000" cy="1295400"/>
          </a:xfrm>
          <a:prstGeom prst="wedgeRectCallout">
            <a:avLst>
              <a:gd name="adj1" fmla="val -68173"/>
              <a:gd name="adj2" fmla="val -3917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a:solidFill>
                  <a:schemeClr val="tx1"/>
                </a:solidFill>
              </a:rPr>
              <a:t>Utiliser le </a:t>
            </a:r>
            <a:r>
              <a:rPr lang="fr-CA" err="1">
                <a:solidFill>
                  <a:schemeClr val="tx1"/>
                </a:solidFill>
              </a:rPr>
              <a:t>IServiceProvider</a:t>
            </a:r>
            <a:r>
              <a:rPr lang="fr-CA">
                <a:solidFill>
                  <a:schemeClr val="tx1"/>
                </a:solidFill>
              </a:rPr>
              <a:t> qui permet de créer le service avec ses dépendances. </a:t>
            </a:r>
          </a:p>
        </p:txBody>
      </p:sp>
    </p:spTree>
    <p:extLst>
      <p:ext uri="{BB962C8B-B14F-4D97-AF65-F5344CB8AC3E}">
        <p14:creationId xmlns:p14="http://schemas.microsoft.com/office/powerpoint/2010/main" val="7217871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E5E03BE-BE7F-4401-AC59-236351A9768F}"/>
              </a:ext>
            </a:extLst>
          </p:cNvPr>
          <p:cNvSpPr>
            <a:spLocks noGrp="1"/>
          </p:cNvSpPr>
          <p:nvPr>
            <p:ph type="ctrTitle"/>
          </p:nvPr>
        </p:nvSpPr>
        <p:spPr/>
        <p:txBody>
          <a:bodyPr/>
          <a:lstStyle/>
          <a:p>
            <a:r>
              <a:rPr lang="fr-CA" b="0">
                <a:ln w="0"/>
                <a:solidFill>
                  <a:schemeClr val="accent1"/>
                </a:solidFill>
                <a:effectLst>
                  <a:outerShdw blurRad="38100" dist="25400" dir="5400000" algn="ctr" rotWithShape="0">
                    <a:srgbClr val="6E747A">
                      <a:alpha val="43000"/>
                    </a:srgbClr>
                  </a:outerShdw>
                </a:effectLst>
              </a:rPr>
              <a:t>Le </a:t>
            </a:r>
            <a:r>
              <a:rPr lang="fr-CA" b="0" err="1">
                <a:ln w="0"/>
                <a:solidFill>
                  <a:schemeClr val="accent1"/>
                </a:solidFill>
                <a:effectLst>
                  <a:outerShdw blurRad="38100" dist="25400" dir="5400000" algn="ctr" rotWithShape="0">
                    <a:srgbClr val="6E747A">
                      <a:alpha val="43000"/>
                    </a:srgbClr>
                  </a:outerShdw>
                </a:effectLst>
              </a:rPr>
              <a:t>Ilogger</a:t>
            </a:r>
            <a:r>
              <a:rPr lang="fr-CA" b="0">
                <a:ln w="0"/>
                <a:solidFill>
                  <a:schemeClr val="accent1"/>
                </a:solidFill>
                <a:effectLst>
                  <a:outerShdw blurRad="38100" dist="25400" dir="5400000" algn="ctr" rotWithShape="0">
                    <a:srgbClr val="6E747A">
                      <a:alpha val="43000"/>
                    </a:srgbClr>
                  </a:outerShdw>
                </a:effectLst>
              </a:rPr>
              <a:t>, un exemple de service</a:t>
            </a:r>
          </a:p>
        </p:txBody>
      </p:sp>
      <p:sp>
        <p:nvSpPr>
          <p:cNvPr id="3" name="Sous-titre 2">
            <a:extLst>
              <a:ext uri="{FF2B5EF4-FFF2-40B4-BE49-F238E27FC236}">
                <a16:creationId xmlns:a16="http://schemas.microsoft.com/office/drawing/2014/main" id="{D83B60F6-3AF0-4736-95F7-7D2758C188B5}"/>
              </a:ext>
            </a:extLst>
          </p:cNvPr>
          <p:cNvSpPr>
            <a:spLocks noGrp="1"/>
          </p:cNvSpPr>
          <p:nvPr>
            <p:ph type="subTitle" idx="1"/>
          </p:nvPr>
        </p:nvSpPr>
        <p:spPr>
          <a:xfrm>
            <a:off x="304800" y="1371600"/>
            <a:ext cx="8610600" cy="4419600"/>
          </a:xfrm>
        </p:spPr>
        <p:txBody>
          <a:bodyPr>
            <a:normAutofit fontScale="85000" lnSpcReduction="20000"/>
          </a:bodyPr>
          <a:lstStyle/>
          <a:p>
            <a:pPr algn="l"/>
            <a:r>
              <a:rPr lang="fr-CA">
                <a:solidFill>
                  <a:schemeClr val="bg1"/>
                </a:solidFill>
              </a:rPr>
              <a:t>Les logs permettent de garder des informations pertinentes en mémoire. On utilise pour cela des librairies. </a:t>
            </a:r>
          </a:p>
          <a:p>
            <a:pPr algn="l"/>
            <a:endParaRPr lang="fr-CA">
              <a:solidFill>
                <a:schemeClr val="bg1"/>
              </a:solidFill>
            </a:endParaRPr>
          </a:p>
          <a:p>
            <a:pPr algn="l"/>
            <a:r>
              <a:rPr lang="fr-CA">
                <a:solidFill>
                  <a:schemeClr val="bg1"/>
                </a:solidFill>
              </a:rPr>
              <a:t>Il y a pour .net : </a:t>
            </a:r>
          </a:p>
          <a:p>
            <a:pPr indent="442913" algn="l">
              <a:buFont typeface="Arial" panose="020B0604020202020204" pitchFamily="34" charset="0"/>
              <a:buChar char="•"/>
            </a:pPr>
            <a:r>
              <a:rPr lang="fr-CA" b="0" i="0" u="none" strike="noStrike">
                <a:solidFill>
                  <a:schemeClr val="bg1"/>
                </a:solidFill>
                <a:effectLst/>
                <a:latin typeface="Segoe UI" panose="020B0502040204020203" pitchFamily="34" charset="0"/>
                <a:hlinkClick r:id="rId2">
                  <a:extLst>
                    <a:ext uri="{A12FA001-AC4F-418D-AE19-62706E023703}">
                      <ahyp:hlinkClr xmlns:ahyp="http://schemas.microsoft.com/office/drawing/2018/hyperlinkcolor" val="tx"/>
                    </a:ext>
                  </a:extLst>
                </a:hlinkClick>
              </a:rPr>
              <a:t>elmah.io</a:t>
            </a:r>
            <a:r>
              <a:rPr lang="fr-CA" b="0" i="0">
                <a:solidFill>
                  <a:schemeClr val="bg1"/>
                </a:solidFill>
                <a:effectLst/>
                <a:latin typeface="Segoe UI" panose="020B0502040204020203" pitchFamily="34" charset="0"/>
              </a:rPr>
              <a:t> (</a:t>
            </a:r>
            <a:r>
              <a:rPr lang="fr-CA" b="0" i="0" u="none" strike="noStrike">
                <a:solidFill>
                  <a:schemeClr val="bg1"/>
                </a:solidFill>
                <a:effectLst/>
                <a:latin typeface="Segoe UI" panose="020B0502040204020203" pitchFamily="34" charset="0"/>
                <a:hlinkClick r:id="rId3">
                  <a:extLst>
                    <a:ext uri="{A12FA001-AC4F-418D-AE19-62706E023703}">
                      <ahyp:hlinkClr xmlns:ahyp="http://schemas.microsoft.com/office/drawing/2018/hyperlinkcolor" val="tx"/>
                    </a:ext>
                  </a:extLst>
                </a:hlinkClick>
              </a:rPr>
              <a:t>GitHub repo</a:t>
            </a:r>
            <a:r>
              <a:rPr lang="fr-CA" b="0" i="0">
                <a:solidFill>
                  <a:schemeClr val="bg1"/>
                </a:solidFill>
                <a:effectLst/>
                <a:latin typeface="Segoe UI" panose="020B0502040204020203" pitchFamily="34" charset="0"/>
              </a:rPr>
              <a:t>)</a:t>
            </a:r>
          </a:p>
          <a:p>
            <a:pPr indent="442913" algn="l">
              <a:buFont typeface="Arial" panose="020B0604020202020204" pitchFamily="34" charset="0"/>
              <a:buChar char="•"/>
            </a:pPr>
            <a:r>
              <a:rPr lang="fr-CA" b="0" i="0" u="none" strike="noStrike" err="1">
                <a:solidFill>
                  <a:schemeClr val="bg1"/>
                </a:solidFill>
                <a:effectLst/>
                <a:latin typeface="Segoe UI" panose="020B0502040204020203" pitchFamily="34" charset="0"/>
                <a:hlinkClick r:id="rId4">
                  <a:extLst>
                    <a:ext uri="{A12FA001-AC4F-418D-AE19-62706E023703}">
                      <ahyp:hlinkClr xmlns:ahyp="http://schemas.microsoft.com/office/drawing/2018/hyperlinkcolor" val="tx"/>
                    </a:ext>
                  </a:extLst>
                </a:hlinkClick>
              </a:rPr>
              <a:t>Gelf</a:t>
            </a:r>
            <a:r>
              <a:rPr lang="fr-CA" b="0" i="0">
                <a:solidFill>
                  <a:schemeClr val="bg1"/>
                </a:solidFill>
                <a:effectLst/>
                <a:latin typeface="Segoe UI" panose="020B0502040204020203" pitchFamily="34" charset="0"/>
              </a:rPr>
              <a:t> (</a:t>
            </a:r>
            <a:r>
              <a:rPr lang="fr-CA" b="0" i="0" u="none" strike="noStrike">
                <a:solidFill>
                  <a:schemeClr val="bg1"/>
                </a:solidFill>
                <a:effectLst/>
                <a:latin typeface="Segoe UI" panose="020B0502040204020203" pitchFamily="34" charset="0"/>
                <a:hlinkClick r:id="rId5">
                  <a:extLst>
                    <a:ext uri="{A12FA001-AC4F-418D-AE19-62706E023703}">
                      <ahyp:hlinkClr xmlns:ahyp="http://schemas.microsoft.com/office/drawing/2018/hyperlinkcolor" val="tx"/>
                    </a:ext>
                  </a:extLst>
                </a:hlinkClick>
              </a:rPr>
              <a:t>GitHub repo</a:t>
            </a:r>
            <a:r>
              <a:rPr lang="fr-CA" b="0" i="0">
                <a:solidFill>
                  <a:schemeClr val="bg1"/>
                </a:solidFill>
                <a:effectLst/>
                <a:latin typeface="Segoe UI" panose="020B0502040204020203" pitchFamily="34" charset="0"/>
              </a:rPr>
              <a:t>)</a:t>
            </a:r>
          </a:p>
          <a:p>
            <a:pPr indent="442913" algn="l">
              <a:buFont typeface="Arial" panose="020B0604020202020204" pitchFamily="34" charset="0"/>
              <a:buChar char="•"/>
            </a:pPr>
            <a:r>
              <a:rPr lang="fr-CA" b="0" i="0" u="none" strike="noStrike" err="1">
                <a:solidFill>
                  <a:schemeClr val="bg1"/>
                </a:solidFill>
                <a:effectLst/>
                <a:latin typeface="Segoe UI" panose="020B0502040204020203" pitchFamily="34" charset="0"/>
                <a:hlinkClick r:id="rId6">
                  <a:extLst>
                    <a:ext uri="{A12FA001-AC4F-418D-AE19-62706E023703}">
                      <ahyp:hlinkClr xmlns:ahyp="http://schemas.microsoft.com/office/drawing/2018/hyperlinkcolor" val="tx"/>
                    </a:ext>
                  </a:extLst>
                </a:hlinkClick>
              </a:rPr>
              <a:t>JSNLog</a:t>
            </a:r>
            <a:r>
              <a:rPr lang="fr-CA" b="0" i="0">
                <a:solidFill>
                  <a:schemeClr val="bg1"/>
                </a:solidFill>
                <a:effectLst/>
                <a:latin typeface="Segoe UI" panose="020B0502040204020203" pitchFamily="34" charset="0"/>
              </a:rPr>
              <a:t> (</a:t>
            </a:r>
            <a:r>
              <a:rPr lang="fr-CA" b="0" i="0" u="none" strike="noStrike">
                <a:solidFill>
                  <a:schemeClr val="bg1"/>
                </a:solidFill>
                <a:effectLst/>
                <a:latin typeface="Segoe UI" panose="020B0502040204020203" pitchFamily="34" charset="0"/>
                <a:hlinkClick r:id="rId7">
                  <a:extLst>
                    <a:ext uri="{A12FA001-AC4F-418D-AE19-62706E023703}">
                      <ahyp:hlinkClr xmlns:ahyp="http://schemas.microsoft.com/office/drawing/2018/hyperlinkcolor" val="tx"/>
                    </a:ext>
                  </a:extLst>
                </a:hlinkClick>
              </a:rPr>
              <a:t>GitHub repo</a:t>
            </a:r>
            <a:r>
              <a:rPr lang="fr-CA" b="0" i="0">
                <a:solidFill>
                  <a:schemeClr val="bg1"/>
                </a:solidFill>
                <a:effectLst/>
                <a:latin typeface="Segoe UI" panose="020B0502040204020203" pitchFamily="34" charset="0"/>
              </a:rPr>
              <a:t>)</a:t>
            </a:r>
          </a:p>
          <a:p>
            <a:pPr indent="442913" algn="l">
              <a:buFont typeface="Arial" panose="020B0604020202020204" pitchFamily="34" charset="0"/>
              <a:buChar char="•"/>
            </a:pPr>
            <a:r>
              <a:rPr lang="fr-CA" b="0" i="0" u="none" strike="noStrike">
                <a:solidFill>
                  <a:schemeClr val="bg1"/>
                </a:solidFill>
                <a:effectLst/>
                <a:latin typeface="Segoe UI" panose="020B0502040204020203" pitchFamily="34" charset="0"/>
                <a:hlinkClick r:id="rId8">
                  <a:extLst>
                    <a:ext uri="{A12FA001-AC4F-418D-AE19-62706E023703}">
                      <ahyp:hlinkClr xmlns:ahyp="http://schemas.microsoft.com/office/drawing/2018/hyperlinkcolor" val="tx"/>
                    </a:ext>
                  </a:extLst>
                </a:hlinkClick>
              </a:rPr>
              <a:t>KissLog.net</a:t>
            </a:r>
            <a:r>
              <a:rPr lang="fr-CA" b="0" i="0">
                <a:solidFill>
                  <a:schemeClr val="bg1"/>
                </a:solidFill>
                <a:effectLst/>
                <a:latin typeface="Segoe UI" panose="020B0502040204020203" pitchFamily="34" charset="0"/>
              </a:rPr>
              <a:t> (</a:t>
            </a:r>
            <a:r>
              <a:rPr lang="fr-CA" b="0" i="0" u="none" strike="noStrike">
                <a:solidFill>
                  <a:schemeClr val="bg1"/>
                </a:solidFill>
                <a:effectLst/>
                <a:latin typeface="Segoe UI" panose="020B0502040204020203" pitchFamily="34" charset="0"/>
                <a:hlinkClick r:id="rId9">
                  <a:extLst>
                    <a:ext uri="{A12FA001-AC4F-418D-AE19-62706E023703}">
                      <ahyp:hlinkClr xmlns:ahyp="http://schemas.microsoft.com/office/drawing/2018/hyperlinkcolor" val="tx"/>
                    </a:ext>
                  </a:extLst>
                </a:hlinkClick>
              </a:rPr>
              <a:t>GitHub repo</a:t>
            </a:r>
            <a:r>
              <a:rPr lang="fr-CA" b="0" i="0">
                <a:solidFill>
                  <a:schemeClr val="bg1"/>
                </a:solidFill>
                <a:effectLst/>
                <a:latin typeface="Segoe UI" panose="020B0502040204020203" pitchFamily="34" charset="0"/>
              </a:rPr>
              <a:t>)</a:t>
            </a:r>
          </a:p>
          <a:p>
            <a:pPr indent="442913" algn="l">
              <a:buFont typeface="Arial" panose="020B0604020202020204" pitchFamily="34" charset="0"/>
              <a:buChar char="•"/>
            </a:pPr>
            <a:r>
              <a:rPr lang="fr-CA" b="0" i="0" u="none" strike="noStrike">
                <a:solidFill>
                  <a:schemeClr val="bg1"/>
                </a:solidFill>
                <a:effectLst/>
                <a:latin typeface="Segoe UI" panose="020B0502040204020203" pitchFamily="34" charset="0"/>
                <a:hlinkClick r:id="rId10">
                  <a:extLst>
                    <a:ext uri="{A12FA001-AC4F-418D-AE19-62706E023703}">
                      <ahyp:hlinkClr xmlns:ahyp="http://schemas.microsoft.com/office/drawing/2018/hyperlinkcolor" val="tx"/>
                    </a:ext>
                  </a:extLst>
                </a:hlinkClick>
              </a:rPr>
              <a:t>Log4Net</a:t>
            </a:r>
            <a:r>
              <a:rPr lang="fr-CA" b="0" i="0">
                <a:solidFill>
                  <a:schemeClr val="bg1"/>
                </a:solidFill>
                <a:effectLst/>
                <a:latin typeface="Segoe UI" panose="020B0502040204020203" pitchFamily="34" charset="0"/>
              </a:rPr>
              <a:t> (</a:t>
            </a:r>
            <a:r>
              <a:rPr lang="fr-CA" b="0" i="0" u="none" strike="noStrike">
                <a:solidFill>
                  <a:schemeClr val="bg1"/>
                </a:solidFill>
                <a:effectLst/>
                <a:latin typeface="Segoe UI" panose="020B0502040204020203" pitchFamily="34" charset="0"/>
                <a:hlinkClick r:id="rId11">
                  <a:extLst>
                    <a:ext uri="{A12FA001-AC4F-418D-AE19-62706E023703}">
                      <ahyp:hlinkClr xmlns:ahyp="http://schemas.microsoft.com/office/drawing/2018/hyperlinkcolor" val="tx"/>
                    </a:ext>
                  </a:extLst>
                </a:hlinkClick>
              </a:rPr>
              <a:t>GitHub repo</a:t>
            </a:r>
            <a:r>
              <a:rPr lang="fr-CA" b="0" i="0">
                <a:solidFill>
                  <a:schemeClr val="bg1"/>
                </a:solidFill>
                <a:effectLst/>
                <a:latin typeface="Segoe UI" panose="020B0502040204020203" pitchFamily="34" charset="0"/>
              </a:rPr>
              <a:t>)</a:t>
            </a:r>
          </a:p>
          <a:p>
            <a:pPr indent="442913" algn="l">
              <a:buFont typeface="Arial" panose="020B0604020202020204" pitchFamily="34" charset="0"/>
              <a:buChar char="•"/>
            </a:pPr>
            <a:r>
              <a:rPr lang="fr-CA" b="0" i="0" u="none" strike="noStrike" err="1">
                <a:solidFill>
                  <a:schemeClr val="bg1"/>
                </a:solidFill>
                <a:effectLst/>
                <a:latin typeface="Segoe UI" panose="020B0502040204020203" pitchFamily="34" charset="0"/>
                <a:hlinkClick r:id="rId12">
                  <a:extLst>
                    <a:ext uri="{A12FA001-AC4F-418D-AE19-62706E023703}">
                      <ahyp:hlinkClr xmlns:ahyp="http://schemas.microsoft.com/office/drawing/2018/hyperlinkcolor" val="tx"/>
                    </a:ext>
                  </a:extLst>
                </a:hlinkClick>
              </a:rPr>
              <a:t>NLog</a:t>
            </a:r>
            <a:r>
              <a:rPr lang="fr-CA" b="0" i="0">
                <a:solidFill>
                  <a:schemeClr val="bg1"/>
                </a:solidFill>
                <a:effectLst/>
                <a:latin typeface="Segoe UI" panose="020B0502040204020203" pitchFamily="34" charset="0"/>
              </a:rPr>
              <a:t> (</a:t>
            </a:r>
            <a:r>
              <a:rPr lang="fr-CA" b="0" i="0" u="none" strike="noStrike">
                <a:solidFill>
                  <a:schemeClr val="bg1"/>
                </a:solidFill>
                <a:effectLst/>
                <a:latin typeface="Segoe UI" panose="020B0502040204020203" pitchFamily="34" charset="0"/>
                <a:hlinkClick r:id="rId13">
                  <a:extLst>
                    <a:ext uri="{A12FA001-AC4F-418D-AE19-62706E023703}">
                      <ahyp:hlinkClr xmlns:ahyp="http://schemas.microsoft.com/office/drawing/2018/hyperlinkcolor" val="tx"/>
                    </a:ext>
                  </a:extLst>
                </a:hlinkClick>
              </a:rPr>
              <a:t>GitHub repo</a:t>
            </a:r>
            <a:r>
              <a:rPr lang="fr-CA" b="0" i="0">
                <a:solidFill>
                  <a:schemeClr val="bg1"/>
                </a:solidFill>
                <a:effectLst/>
                <a:latin typeface="Segoe UI" panose="020B0502040204020203" pitchFamily="34" charset="0"/>
              </a:rPr>
              <a:t>)</a:t>
            </a:r>
          </a:p>
          <a:p>
            <a:pPr indent="442913" algn="l">
              <a:buFont typeface="Arial" panose="020B0604020202020204" pitchFamily="34" charset="0"/>
              <a:buChar char="•"/>
            </a:pPr>
            <a:r>
              <a:rPr lang="fr-CA" b="0" i="0" u="none" strike="noStrike" err="1">
                <a:solidFill>
                  <a:schemeClr val="bg1"/>
                </a:solidFill>
                <a:effectLst/>
                <a:latin typeface="Segoe UI" panose="020B0502040204020203" pitchFamily="34" charset="0"/>
                <a:hlinkClick r:id="rId14">
                  <a:extLst>
                    <a:ext uri="{A12FA001-AC4F-418D-AE19-62706E023703}">
                      <ahyp:hlinkClr xmlns:ahyp="http://schemas.microsoft.com/office/drawing/2018/hyperlinkcolor" val="tx"/>
                    </a:ext>
                  </a:extLst>
                </a:hlinkClick>
              </a:rPr>
              <a:t>PLogger</a:t>
            </a:r>
            <a:r>
              <a:rPr lang="fr-CA" b="0" i="0">
                <a:solidFill>
                  <a:schemeClr val="bg1"/>
                </a:solidFill>
                <a:effectLst/>
                <a:latin typeface="Segoe UI" panose="020B0502040204020203" pitchFamily="34" charset="0"/>
              </a:rPr>
              <a:t> (</a:t>
            </a:r>
            <a:r>
              <a:rPr lang="fr-CA" b="0" i="0" u="none" strike="noStrike">
                <a:solidFill>
                  <a:schemeClr val="bg1"/>
                </a:solidFill>
                <a:effectLst/>
                <a:latin typeface="Segoe UI" panose="020B0502040204020203" pitchFamily="34" charset="0"/>
                <a:hlinkClick r:id="rId15">
                  <a:extLst>
                    <a:ext uri="{A12FA001-AC4F-418D-AE19-62706E023703}">
                      <ahyp:hlinkClr xmlns:ahyp="http://schemas.microsoft.com/office/drawing/2018/hyperlinkcolor" val="tx"/>
                    </a:ext>
                  </a:extLst>
                </a:hlinkClick>
              </a:rPr>
              <a:t>GitHub repo</a:t>
            </a:r>
            <a:r>
              <a:rPr lang="fr-CA" b="0" i="0">
                <a:solidFill>
                  <a:schemeClr val="bg1"/>
                </a:solidFill>
                <a:effectLst/>
                <a:latin typeface="Segoe UI" panose="020B0502040204020203" pitchFamily="34" charset="0"/>
              </a:rPr>
              <a:t>)</a:t>
            </a:r>
          </a:p>
          <a:p>
            <a:pPr indent="442913" algn="l">
              <a:buFont typeface="Arial" panose="020B0604020202020204" pitchFamily="34" charset="0"/>
              <a:buChar char="•"/>
            </a:pPr>
            <a:r>
              <a:rPr lang="fr-CA" b="0" i="0" u="none" strike="noStrike" err="1">
                <a:solidFill>
                  <a:schemeClr val="bg1"/>
                </a:solidFill>
                <a:effectLst/>
                <a:latin typeface="Segoe UI" panose="020B0502040204020203" pitchFamily="34" charset="0"/>
                <a:hlinkClick r:id="rId16">
                  <a:extLst>
                    <a:ext uri="{A12FA001-AC4F-418D-AE19-62706E023703}">
                      <ahyp:hlinkClr xmlns:ahyp="http://schemas.microsoft.com/office/drawing/2018/hyperlinkcolor" val="tx"/>
                    </a:ext>
                  </a:extLst>
                </a:hlinkClick>
              </a:rPr>
              <a:t>Sentry</a:t>
            </a:r>
            <a:r>
              <a:rPr lang="fr-CA" b="0" i="0">
                <a:solidFill>
                  <a:schemeClr val="bg1"/>
                </a:solidFill>
                <a:effectLst/>
                <a:latin typeface="Segoe UI" panose="020B0502040204020203" pitchFamily="34" charset="0"/>
              </a:rPr>
              <a:t> (</a:t>
            </a:r>
            <a:r>
              <a:rPr lang="fr-CA" b="0" i="0" u="none" strike="noStrike">
                <a:solidFill>
                  <a:schemeClr val="bg1"/>
                </a:solidFill>
                <a:effectLst/>
                <a:latin typeface="Segoe UI" panose="020B0502040204020203" pitchFamily="34" charset="0"/>
                <a:hlinkClick r:id="rId17">
                  <a:extLst>
                    <a:ext uri="{A12FA001-AC4F-418D-AE19-62706E023703}">
                      <ahyp:hlinkClr xmlns:ahyp="http://schemas.microsoft.com/office/drawing/2018/hyperlinkcolor" val="tx"/>
                    </a:ext>
                  </a:extLst>
                </a:hlinkClick>
              </a:rPr>
              <a:t>GitHub repo</a:t>
            </a:r>
            <a:r>
              <a:rPr lang="fr-CA" b="0" i="0">
                <a:solidFill>
                  <a:schemeClr val="bg1"/>
                </a:solidFill>
                <a:effectLst/>
                <a:latin typeface="Segoe UI" panose="020B0502040204020203" pitchFamily="34" charset="0"/>
              </a:rPr>
              <a:t>)</a:t>
            </a:r>
          </a:p>
          <a:p>
            <a:pPr indent="442913" algn="l">
              <a:buFont typeface="Arial" panose="020B0604020202020204" pitchFamily="34" charset="0"/>
              <a:buChar char="•"/>
            </a:pPr>
            <a:r>
              <a:rPr lang="fr-CA" b="0" i="0" u="none" strike="noStrike" err="1">
                <a:solidFill>
                  <a:schemeClr val="bg1"/>
                </a:solidFill>
                <a:effectLst/>
                <a:latin typeface="Segoe UI" panose="020B0502040204020203" pitchFamily="34" charset="0"/>
                <a:hlinkClick r:id="rId18">
                  <a:extLst>
                    <a:ext uri="{A12FA001-AC4F-418D-AE19-62706E023703}">
                      <ahyp:hlinkClr xmlns:ahyp="http://schemas.microsoft.com/office/drawing/2018/hyperlinkcolor" val="tx"/>
                    </a:ext>
                  </a:extLst>
                </a:hlinkClick>
              </a:rPr>
              <a:t>Serilog</a:t>
            </a:r>
            <a:r>
              <a:rPr lang="fr-CA" b="0" i="0">
                <a:solidFill>
                  <a:schemeClr val="bg1"/>
                </a:solidFill>
                <a:effectLst/>
                <a:latin typeface="Segoe UI" panose="020B0502040204020203" pitchFamily="34" charset="0"/>
              </a:rPr>
              <a:t> (</a:t>
            </a:r>
            <a:r>
              <a:rPr lang="fr-CA" b="0" i="0" u="none" strike="noStrike">
                <a:solidFill>
                  <a:schemeClr val="bg1"/>
                </a:solidFill>
                <a:effectLst/>
                <a:latin typeface="Segoe UI" panose="020B0502040204020203" pitchFamily="34" charset="0"/>
                <a:hlinkClick r:id="rId19">
                  <a:extLst>
                    <a:ext uri="{A12FA001-AC4F-418D-AE19-62706E023703}">
                      <ahyp:hlinkClr xmlns:ahyp="http://schemas.microsoft.com/office/drawing/2018/hyperlinkcolor" val="tx"/>
                    </a:ext>
                  </a:extLst>
                </a:hlinkClick>
              </a:rPr>
              <a:t>GitHub repo</a:t>
            </a:r>
            <a:r>
              <a:rPr lang="fr-CA" b="0" i="0">
                <a:solidFill>
                  <a:schemeClr val="bg1"/>
                </a:solidFill>
                <a:effectLst/>
                <a:latin typeface="Segoe UI" panose="020B0502040204020203" pitchFamily="34" charset="0"/>
              </a:rPr>
              <a:t>)</a:t>
            </a:r>
          </a:p>
          <a:p>
            <a:pPr indent="442913" algn="l">
              <a:buFont typeface="Arial" panose="020B0604020202020204" pitchFamily="34" charset="0"/>
              <a:buChar char="•"/>
            </a:pPr>
            <a:r>
              <a:rPr lang="fr-CA" b="0" i="0" u="none" strike="noStrike" err="1">
                <a:solidFill>
                  <a:schemeClr val="bg1"/>
                </a:solidFill>
                <a:effectLst/>
                <a:latin typeface="Segoe UI" panose="020B0502040204020203" pitchFamily="34" charset="0"/>
                <a:hlinkClick r:id="rId20">
                  <a:extLst>
                    <a:ext uri="{A12FA001-AC4F-418D-AE19-62706E023703}">
                      <ahyp:hlinkClr xmlns:ahyp="http://schemas.microsoft.com/office/drawing/2018/hyperlinkcolor" val="tx"/>
                    </a:ext>
                  </a:extLst>
                </a:hlinkClick>
              </a:rPr>
              <a:t>Stackdriver</a:t>
            </a:r>
            <a:r>
              <a:rPr lang="fr-CA" b="0" i="0">
                <a:solidFill>
                  <a:schemeClr val="bg1"/>
                </a:solidFill>
                <a:effectLst/>
                <a:latin typeface="Segoe UI" panose="020B0502040204020203" pitchFamily="34" charset="0"/>
              </a:rPr>
              <a:t> (</a:t>
            </a:r>
            <a:r>
              <a:rPr lang="fr-CA" b="0" i="0" u="none" strike="noStrike" err="1">
                <a:solidFill>
                  <a:schemeClr val="bg1"/>
                </a:solidFill>
                <a:effectLst/>
                <a:latin typeface="Segoe UI" panose="020B0502040204020203" pitchFamily="34" charset="0"/>
                <a:hlinkClick r:id="rId21">
                  <a:extLst>
                    <a:ext uri="{A12FA001-AC4F-418D-AE19-62706E023703}">
                      <ahyp:hlinkClr xmlns:ahyp="http://schemas.microsoft.com/office/drawing/2018/hyperlinkcolor" val="tx"/>
                    </a:ext>
                  </a:extLst>
                </a:hlinkClick>
              </a:rPr>
              <a:t>Github</a:t>
            </a:r>
            <a:r>
              <a:rPr lang="fr-CA" b="0" i="0" u="none" strike="noStrike">
                <a:solidFill>
                  <a:schemeClr val="bg1"/>
                </a:solidFill>
                <a:effectLst/>
                <a:latin typeface="Segoe UI" panose="020B0502040204020203" pitchFamily="34" charset="0"/>
                <a:hlinkClick r:id="rId21">
                  <a:extLst>
                    <a:ext uri="{A12FA001-AC4F-418D-AE19-62706E023703}">
                      <ahyp:hlinkClr xmlns:ahyp="http://schemas.microsoft.com/office/drawing/2018/hyperlinkcolor" val="tx"/>
                    </a:ext>
                  </a:extLst>
                </a:hlinkClick>
              </a:rPr>
              <a:t> repo</a:t>
            </a:r>
            <a:r>
              <a:rPr lang="fr-CA" b="0" i="0">
                <a:solidFill>
                  <a:schemeClr val="bg1"/>
                </a:solidFill>
                <a:effectLst/>
                <a:latin typeface="Segoe UI" panose="020B0502040204020203" pitchFamily="34" charset="0"/>
              </a:rPr>
              <a:t>)</a:t>
            </a:r>
            <a:endParaRPr lang="fr-CA">
              <a:solidFill>
                <a:schemeClr val="bg1"/>
              </a:solidFill>
            </a:endParaRPr>
          </a:p>
        </p:txBody>
      </p:sp>
    </p:spTree>
    <p:extLst>
      <p:ext uri="{BB962C8B-B14F-4D97-AF65-F5344CB8AC3E}">
        <p14:creationId xmlns:p14="http://schemas.microsoft.com/office/powerpoint/2010/main" val="24584668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38EF3F2-2C2A-4367-9B8D-73092B344CFF}"/>
              </a:ext>
            </a:extLst>
          </p:cNvPr>
          <p:cNvSpPr>
            <a:spLocks noGrp="1"/>
          </p:cNvSpPr>
          <p:nvPr>
            <p:ph type="ctrTitle"/>
          </p:nvPr>
        </p:nvSpPr>
        <p:spPr/>
        <p:txBody>
          <a:bodyPr/>
          <a:lstStyle/>
          <a:p>
            <a:r>
              <a:rPr lang="fr-CA" b="0" err="1">
                <a:ln w="0"/>
                <a:solidFill>
                  <a:schemeClr val="accent1"/>
                </a:solidFill>
                <a:effectLst>
                  <a:outerShdw blurRad="38100" dist="25400" dir="5400000" algn="ctr" rotWithShape="0">
                    <a:srgbClr val="6E747A">
                      <a:alpha val="43000"/>
                    </a:srgbClr>
                  </a:outerShdw>
                </a:effectLst>
              </a:rPr>
              <a:t>Ilogger</a:t>
            </a:r>
            <a:r>
              <a:rPr lang="fr-CA" b="0">
                <a:ln w="0"/>
                <a:solidFill>
                  <a:schemeClr val="accent1"/>
                </a:solidFill>
                <a:effectLst>
                  <a:outerShdw blurRad="38100" dist="25400" dir="5400000" algn="ctr" rotWithShape="0">
                    <a:srgbClr val="6E747A">
                      <a:alpha val="43000"/>
                    </a:srgbClr>
                  </a:outerShdw>
                </a:effectLst>
              </a:rPr>
              <a:t> </a:t>
            </a:r>
          </a:p>
        </p:txBody>
      </p:sp>
      <p:sp>
        <p:nvSpPr>
          <p:cNvPr id="3" name="Sous-titre 2">
            <a:extLst>
              <a:ext uri="{FF2B5EF4-FFF2-40B4-BE49-F238E27FC236}">
                <a16:creationId xmlns:a16="http://schemas.microsoft.com/office/drawing/2014/main" id="{0EB038A3-E29C-4A66-AA7C-5196893882EA}"/>
              </a:ext>
            </a:extLst>
          </p:cNvPr>
          <p:cNvSpPr>
            <a:spLocks noGrp="1"/>
          </p:cNvSpPr>
          <p:nvPr>
            <p:ph type="subTitle" idx="1"/>
          </p:nvPr>
        </p:nvSpPr>
        <p:spPr>
          <a:xfrm>
            <a:off x="304800" y="1371600"/>
            <a:ext cx="8610600" cy="4419600"/>
          </a:xfrm>
        </p:spPr>
        <p:txBody>
          <a:bodyPr/>
          <a:lstStyle/>
          <a:p>
            <a:pPr algn="l"/>
            <a:r>
              <a:rPr lang="fr-CA">
                <a:solidFill>
                  <a:schemeClr val="bg1"/>
                </a:solidFill>
              </a:rPr>
              <a:t>Les « </a:t>
            </a:r>
            <a:r>
              <a:rPr lang="fr-CA" err="1">
                <a:solidFill>
                  <a:schemeClr val="bg1"/>
                </a:solidFill>
              </a:rPr>
              <a:t>built-in</a:t>
            </a:r>
            <a:r>
              <a:rPr lang="fr-CA">
                <a:solidFill>
                  <a:schemeClr val="bg1"/>
                </a:solidFill>
              </a:rPr>
              <a:t> » incluent : </a:t>
            </a:r>
          </a:p>
          <a:p>
            <a:pPr marL="342900" indent="-342900" algn="l">
              <a:buFont typeface="Arial" panose="020B0604020202020204" pitchFamily="34" charset="0"/>
              <a:buChar char="•"/>
            </a:pPr>
            <a:r>
              <a:rPr lang="fr-CA">
                <a:solidFill>
                  <a:schemeClr val="bg1"/>
                </a:solidFill>
              </a:rPr>
              <a:t>Console</a:t>
            </a:r>
          </a:p>
          <a:p>
            <a:pPr marL="342900" indent="-342900" algn="l">
              <a:buFont typeface="Arial" panose="020B0604020202020204" pitchFamily="34" charset="0"/>
              <a:buChar char="•"/>
            </a:pPr>
            <a:r>
              <a:rPr lang="fr-CA" err="1">
                <a:solidFill>
                  <a:schemeClr val="bg1"/>
                </a:solidFill>
              </a:rPr>
              <a:t>Debug</a:t>
            </a:r>
            <a:endParaRPr lang="fr-CA">
              <a:solidFill>
                <a:schemeClr val="bg1"/>
              </a:solidFill>
            </a:endParaRPr>
          </a:p>
          <a:p>
            <a:pPr marL="342900" indent="-342900" algn="l">
              <a:buFont typeface="Arial" panose="020B0604020202020204" pitchFamily="34" charset="0"/>
              <a:buChar char="•"/>
            </a:pPr>
            <a:r>
              <a:rPr lang="fr-CA" err="1">
                <a:solidFill>
                  <a:schemeClr val="bg1"/>
                </a:solidFill>
              </a:rPr>
              <a:t>EventSource</a:t>
            </a:r>
            <a:endParaRPr lang="fr-CA">
              <a:solidFill>
                <a:schemeClr val="bg1"/>
              </a:solidFill>
            </a:endParaRPr>
          </a:p>
          <a:p>
            <a:pPr marL="342900" indent="-342900" algn="l">
              <a:buFont typeface="Arial" panose="020B0604020202020204" pitchFamily="34" charset="0"/>
              <a:buChar char="•"/>
            </a:pPr>
            <a:r>
              <a:rPr lang="fr-CA" err="1">
                <a:solidFill>
                  <a:schemeClr val="bg1"/>
                </a:solidFill>
              </a:rPr>
              <a:t>EventLog</a:t>
            </a:r>
            <a:endParaRPr lang="fr-CA">
              <a:solidFill>
                <a:schemeClr val="bg1"/>
              </a:solidFill>
            </a:endParaRPr>
          </a:p>
          <a:p>
            <a:pPr algn="l"/>
            <a:r>
              <a:rPr lang="fr-CA">
                <a:solidFill>
                  <a:schemeClr val="bg1"/>
                </a:solidFill>
              </a:rPr>
              <a:t>Ajoutons le logger console : </a:t>
            </a:r>
          </a:p>
          <a:p>
            <a:pPr algn="l"/>
            <a:endParaRPr lang="fr-CA">
              <a:solidFill>
                <a:schemeClr val="bg1"/>
              </a:solidFill>
            </a:endParaRPr>
          </a:p>
          <a:p>
            <a:pPr algn="l"/>
            <a:endParaRPr lang="fr-CA">
              <a:solidFill>
                <a:schemeClr val="bg1"/>
              </a:solidFill>
            </a:endParaRPr>
          </a:p>
          <a:p>
            <a:pPr algn="l"/>
            <a:r>
              <a:rPr lang="fr-CA">
                <a:solidFill>
                  <a:schemeClr val="bg1"/>
                </a:solidFill>
              </a:rPr>
              <a:t>Et dans le contrôleur</a:t>
            </a:r>
          </a:p>
        </p:txBody>
      </p:sp>
      <p:graphicFrame>
        <p:nvGraphicFramePr>
          <p:cNvPr id="8" name="Objet 7">
            <a:extLst>
              <a:ext uri="{FF2B5EF4-FFF2-40B4-BE49-F238E27FC236}">
                <a16:creationId xmlns:a16="http://schemas.microsoft.com/office/drawing/2014/main" id="{84F8ACD7-0B5B-4CA2-B55C-C074622F9AD1}"/>
              </a:ext>
            </a:extLst>
          </p:cNvPr>
          <p:cNvGraphicFramePr>
            <a:graphicFrameLocks noChangeAspect="1"/>
          </p:cNvGraphicFramePr>
          <p:nvPr>
            <p:extLst>
              <p:ext uri="{D42A27DB-BD31-4B8C-83A1-F6EECF244321}">
                <p14:modId xmlns:p14="http://schemas.microsoft.com/office/powerpoint/2010/main" val="90780842"/>
              </p:ext>
            </p:extLst>
          </p:nvPr>
        </p:nvGraphicFramePr>
        <p:xfrm>
          <a:off x="803275" y="4114800"/>
          <a:ext cx="7613650" cy="779463"/>
        </p:xfrm>
        <a:graphic>
          <a:graphicData uri="http://schemas.openxmlformats.org/presentationml/2006/ole">
            <mc:AlternateContent xmlns:mc="http://schemas.openxmlformats.org/markup-compatibility/2006">
              <mc:Choice xmlns:v="urn:schemas-microsoft-com:vml" Requires="v">
                <p:oleObj name="Document" r:id="rId2" imgW="4822920" imgH="582480" progId="Word.OpenDocumentText.12">
                  <p:embed/>
                </p:oleObj>
              </mc:Choice>
              <mc:Fallback>
                <p:oleObj name="Document" r:id="rId2" imgW="4822920" imgH="582480" progId="Word.OpenDocumentText.12">
                  <p:embed/>
                  <p:pic>
                    <p:nvPicPr>
                      <p:cNvPr id="8" name="Objet 7">
                        <a:extLst>
                          <a:ext uri="{FF2B5EF4-FFF2-40B4-BE49-F238E27FC236}">
                            <a16:creationId xmlns:a16="http://schemas.microsoft.com/office/drawing/2014/main" id="{84F8ACD7-0B5B-4CA2-B55C-C074622F9AD1}"/>
                          </a:ext>
                        </a:extLst>
                      </p:cNvPr>
                      <p:cNvPicPr/>
                      <p:nvPr/>
                    </p:nvPicPr>
                    <p:blipFill>
                      <a:blip r:embed="rId3"/>
                      <a:stretch>
                        <a:fillRect/>
                      </a:stretch>
                    </p:blipFill>
                    <p:spPr>
                      <a:xfrm>
                        <a:off x="803275" y="4114800"/>
                        <a:ext cx="7613650" cy="779463"/>
                      </a:xfrm>
                      <a:prstGeom prst="rect">
                        <a:avLst/>
                      </a:prstGeom>
                    </p:spPr>
                  </p:pic>
                </p:oleObj>
              </mc:Fallback>
            </mc:AlternateContent>
          </a:graphicData>
        </a:graphic>
      </p:graphicFrame>
      <p:graphicFrame>
        <p:nvGraphicFramePr>
          <p:cNvPr id="9" name="Objet 8">
            <a:extLst>
              <a:ext uri="{FF2B5EF4-FFF2-40B4-BE49-F238E27FC236}">
                <a16:creationId xmlns:a16="http://schemas.microsoft.com/office/drawing/2014/main" id="{74CD1A8F-1B71-485D-A966-379522C571D0}"/>
              </a:ext>
            </a:extLst>
          </p:cNvPr>
          <p:cNvGraphicFramePr>
            <a:graphicFrameLocks noChangeAspect="1"/>
          </p:cNvGraphicFramePr>
          <p:nvPr>
            <p:extLst>
              <p:ext uri="{D42A27DB-BD31-4B8C-83A1-F6EECF244321}">
                <p14:modId xmlns:p14="http://schemas.microsoft.com/office/powerpoint/2010/main" val="2580022081"/>
              </p:ext>
            </p:extLst>
          </p:nvPr>
        </p:nvGraphicFramePr>
        <p:xfrm>
          <a:off x="760413" y="5408613"/>
          <a:ext cx="6756400" cy="1049337"/>
        </p:xfrm>
        <a:graphic>
          <a:graphicData uri="http://schemas.openxmlformats.org/presentationml/2006/ole">
            <mc:AlternateContent xmlns:mc="http://schemas.openxmlformats.org/markup-compatibility/2006">
              <mc:Choice xmlns:v="urn:schemas-microsoft-com:vml" Requires="v">
                <p:oleObj name="Document" r:id="rId4" imgW="6087240" imgH="952560" progId="Word.OpenDocumentText.12">
                  <p:embed/>
                </p:oleObj>
              </mc:Choice>
              <mc:Fallback>
                <p:oleObj name="Document" r:id="rId4" imgW="6087240" imgH="952560" progId="Word.OpenDocumentText.12">
                  <p:embed/>
                  <p:pic>
                    <p:nvPicPr>
                      <p:cNvPr id="9" name="Objet 8">
                        <a:extLst>
                          <a:ext uri="{FF2B5EF4-FFF2-40B4-BE49-F238E27FC236}">
                            <a16:creationId xmlns:a16="http://schemas.microsoft.com/office/drawing/2014/main" id="{74CD1A8F-1B71-485D-A966-379522C571D0}"/>
                          </a:ext>
                        </a:extLst>
                      </p:cNvPr>
                      <p:cNvPicPr/>
                      <p:nvPr/>
                    </p:nvPicPr>
                    <p:blipFill>
                      <a:blip r:embed="rId5"/>
                      <a:stretch>
                        <a:fillRect/>
                      </a:stretch>
                    </p:blipFill>
                    <p:spPr>
                      <a:xfrm>
                        <a:off x="760413" y="5408613"/>
                        <a:ext cx="6756400" cy="1049337"/>
                      </a:xfrm>
                      <a:prstGeom prst="rect">
                        <a:avLst/>
                      </a:prstGeom>
                    </p:spPr>
                  </p:pic>
                </p:oleObj>
              </mc:Fallback>
            </mc:AlternateContent>
          </a:graphicData>
        </a:graphic>
      </p:graphicFrame>
    </p:spTree>
    <p:extLst>
      <p:ext uri="{BB962C8B-B14F-4D97-AF65-F5344CB8AC3E}">
        <p14:creationId xmlns:p14="http://schemas.microsoft.com/office/powerpoint/2010/main" val="4573386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D4D950B-6333-4B46-865D-4043BFA3F96A}"/>
              </a:ext>
            </a:extLst>
          </p:cNvPr>
          <p:cNvSpPr>
            <a:spLocks noGrp="1"/>
          </p:cNvSpPr>
          <p:nvPr>
            <p:ph type="ctrTitle"/>
          </p:nvPr>
        </p:nvSpPr>
        <p:spPr/>
        <p:txBody>
          <a:bodyPr/>
          <a:lstStyle/>
          <a:p>
            <a:r>
              <a:rPr lang="fr-CA" b="0">
                <a:ln w="0"/>
                <a:solidFill>
                  <a:schemeClr val="accent1"/>
                </a:solidFill>
                <a:effectLst>
                  <a:outerShdw blurRad="38100" dist="25400" dir="5400000" algn="ctr" rotWithShape="0">
                    <a:srgbClr val="6E747A">
                      <a:alpha val="43000"/>
                    </a:srgbClr>
                  </a:outerShdw>
                </a:effectLst>
              </a:rPr>
              <a:t>On pourra l’utiliser dans le contrôleur ici : </a:t>
            </a:r>
          </a:p>
        </p:txBody>
      </p:sp>
      <p:sp>
        <p:nvSpPr>
          <p:cNvPr id="3" name="Sous-titre 2">
            <a:extLst>
              <a:ext uri="{FF2B5EF4-FFF2-40B4-BE49-F238E27FC236}">
                <a16:creationId xmlns:a16="http://schemas.microsoft.com/office/drawing/2014/main" id="{D92741E2-1D1B-4B93-81F6-07CBD839B308}"/>
              </a:ext>
            </a:extLst>
          </p:cNvPr>
          <p:cNvSpPr>
            <a:spLocks noGrp="1"/>
          </p:cNvSpPr>
          <p:nvPr>
            <p:ph type="subTitle" idx="1"/>
          </p:nvPr>
        </p:nvSpPr>
        <p:spPr/>
        <p:txBody>
          <a:bodyPr vert="horz" lIns="91440" tIns="45720" rIns="91440" bIns="45720" rtlCol="0" anchor="t">
            <a:normAutofit/>
          </a:bodyPr>
          <a:lstStyle/>
          <a:p>
            <a:r>
              <a:rPr lang="fr-CA" dirty="0">
                <a:solidFill>
                  <a:schemeClr val="bg1"/>
                </a:solidFill>
              </a:rPr>
              <a:t>Utiliser le logger...</a:t>
            </a:r>
          </a:p>
          <a:p>
            <a:endParaRPr lang="fr-CA">
              <a:solidFill>
                <a:schemeClr val="bg1"/>
              </a:solidFill>
            </a:endParaRPr>
          </a:p>
          <a:p>
            <a:endParaRPr lang="fr-CA">
              <a:solidFill>
                <a:schemeClr val="bg1"/>
              </a:solidFill>
            </a:endParaRPr>
          </a:p>
          <a:p>
            <a:endParaRPr lang="fr-CA">
              <a:solidFill>
                <a:schemeClr val="bg1"/>
              </a:solidFill>
            </a:endParaRPr>
          </a:p>
          <a:p>
            <a:endParaRPr lang="fr-CA">
              <a:solidFill>
                <a:schemeClr val="bg1"/>
              </a:solidFill>
            </a:endParaRPr>
          </a:p>
          <a:p>
            <a:r>
              <a:rPr lang="fr-CA" dirty="0">
                <a:solidFill>
                  <a:schemeClr val="bg1"/>
                </a:solidFill>
              </a:rPr>
              <a:t>Ici, on utilise le </a:t>
            </a:r>
            <a:r>
              <a:rPr lang="fr-CA" dirty="0" err="1">
                <a:solidFill>
                  <a:schemeClr val="bg1"/>
                </a:solidFill>
              </a:rPr>
              <a:t>Ilogger</a:t>
            </a:r>
            <a:r>
              <a:rPr lang="fr-CA" dirty="0">
                <a:solidFill>
                  <a:schemeClr val="bg1"/>
                </a:solidFill>
              </a:rPr>
              <a:t>, et on log une information nous disant que la page a été visité à telle heure. </a:t>
            </a:r>
            <a:endParaRPr lang="fr-CA" dirty="0">
              <a:solidFill>
                <a:schemeClr val="bg1"/>
              </a:solidFill>
              <a:cs typeface="Calibri"/>
            </a:endParaRPr>
          </a:p>
          <a:p>
            <a:r>
              <a:rPr lang="fr-CA" dirty="0">
                <a:solidFill>
                  <a:schemeClr val="bg1"/>
                </a:solidFill>
              </a:rPr>
              <a:t>La méthode utilisée dans le </a:t>
            </a:r>
            <a:r>
              <a:rPr lang="fr-CA" dirty="0" err="1">
                <a:solidFill>
                  <a:schemeClr val="bg1"/>
                </a:solidFill>
              </a:rPr>
              <a:t>Ilogger</a:t>
            </a:r>
            <a:r>
              <a:rPr lang="fr-CA" dirty="0">
                <a:solidFill>
                  <a:schemeClr val="bg1"/>
                </a:solidFill>
              </a:rPr>
              <a:t> correspond au niveau que vous souhaitez utiliser.</a:t>
            </a:r>
            <a:endParaRPr lang="fr-CA" dirty="0">
              <a:solidFill>
                <a:schemeClr val="bg1"/>
              </a:solidFill>
              <a:cs typeface="Calibri"/>
            </a:endParaRPr>
          </a:p>
        </p:txBody>
      </p:sp>
      <p:graphicFrame>
        <p:nvGraphicFramePr>
          <p:cNvPr id="4" name="Objet 3">
            <a:extLst>
              <a:ext uri="{FF2B5EF4-FFF2-40B4-BE49-F238E27FC236}">
                <a16:creationId xmlns:a16="http://schemas.microsoft.com/office/drawing/2014/main" id="{C739D7B5-1F30-420B-B02A-B42770139954}"/>
              </a:ext>
            </a:extLst>
          </p:cNvPr>
          <p:cNvGraphicFramePr>
            <a:graphicFrameLocks noChangeAspect="1"/>
          </p:cNvGraphicFramePr>
          <p:nvPr>
            <p:extLst>
              <p:ext uri="{D42A27DB-BD31-4B8C-83A1-F6EECF244321}">
                <p14:modId xmlns:p14="http://schemas.microsoft.com/office/powerpoint/2010/main" val="2988167851"/>
              </p:ext>
            </p:extLst>
          </p:nvPr>
        </p:nvGraphicFramePr>
        <p:xfrm>
          <a:off x="769144" y="2057400"/>
          <a:ext cx="7681912" cy="846138"/>
        </p:xfrm>
        <a:graphic>
          <a:graphicData uri="http://schemas.openxmlformats.org/presentationml/2006/ole">
            <mc:AlternateContent xmlns:mc="http://schemas.openxmlformats.org/markup-compatibility/2006">
              <mc:Choice xmlns:v="urn:schemas-microsoft-com:vml" Requires="v">
                <p:oleObj name="Document" r:id="rId2" imgW="6087240" imgH="673200" progId="Word.OpenDocumentText.12">
                  <p:embed/>
                </p:oleObj>
              </mc:Choice>
              <mc:Fallback>
                <p:oleObj name="Document" r:id="rId2" imgW="6087240" imgH="673200" progId="Word.OpenDocumentText.12">
                  <p:embed/>
                  <p:pic>
                    <p:nvPicPr>
                      <p:cNvPr id="4" name="Objet 3">
                        <a:extLst>
                          <a:ext uri="{FF2B5EF4-FFF2-40B4-BE49-F238E27FC236}">
                            <a16:creationId xmlns:a16="http://schemas.microsoft.com/office/drawing/2014/main" id="{C739D7B5-1F30-420B-B02A-B42770139954}"/>
                          </a:ext>
                        </a:extLst>
                      </p:cNvPr>
                      <p:cNvPicPr/>
                      <p:nvPr/>
                    </p:nvPicPr>
                    <p:blipFill>
                      <a:blip r:embed="rId3"/>
                      <a:stretch>
                        <a:fillRect/>
                      </a:stretch>
                    </p:blipFill>
                    <p:spPr>
                      <a:xfrm>
                        <a:off x="769144" y="2057400"/>
                        <a:ext cx="7681912" cy="846138"/>
                      </a:xfrm>
                      <a:prstGeom prst="rect">
                        <a:avLst/>
                      </a:prstGeom>
                      <a:solidFill>
                        <a:schemeClr val="bg1"/>
                      </a:solidFill>
                      <a:ln w="76200">
                        <a:solidFill>
                          <a:schemeClr val="bg1"/>
                        </a:solidFill>
                      </a:ln>
                    </p:spPr>
                  </p:pic>
                </p:oleObj>
              </mc:Fallback>
            </mc:AlternateContent>
          </a:graphicData>
        </a:graphic>
      </p:graphicFrame>
    </p:spTree>
    <p:extLst>
      <p:ext uri="{BB962C8B-B14F-4D97-AF65-F5344CB8AC3E}">
        <p14:creationId xmlns:p14="http://schemas.microsoft.com/office/powerpoint/2010/main" val="20327491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54F0E45-BE2D-4AAC-AEFC-02DCFF60D675}"/>
              </a:ext>
            </a:extLst>
          </p:cNvPr>
          <p:cNvSpPr>
            <a:spLocks noGrp="1"/>
          </p:cNvSpPr>
          <p:nvPr>
            <p:ph type="ctrTitle"/>
          </p:nvPr>
        </p:nvSpPr>
        <p:spPr/>
        <p:txBody>
          <a:bodyPr/>
          <a:lstStyle/>
          <a:p>
            <a:r>
              <a:rPr lang="fr-CA" b="0">
                <a:ln w="0"/>
                <a:solidFill>
                  <a:schemeClr val="accent1"/>
                </a:solidFill>
                <a:effectLst>
                  <a:outerShdw blurRad="38100" dist="25400" dir="5400000" algn="ctr" rotWithShape="0">
                    <a:srgbClr val="6E747A">
                      <a:alpha val="43000"/>
                    </a:srgbClr>
                  </a:outerShdw>
                </a:effectLst>
              </a:rPr>
              <a:t>Plusieurs niveaux de log</a:t>
            </a:r>
          </a:p>
        </p:txBody>
      </p:sp>
      <p:sp>
        <p:nvSpPr>
          <p:cNvPr id="3" name="Sous-titre 2">
            <a:extLst>
              <a:ext uri="{FF2B5EF4-FFF2-40B4-BE49-F238E27FC236}">
                <a16:creationId xmlns:a16="http://schemas.microsoft.com/office/drawing/2014/main" id="{45FDA335-D44A-4D2E-B409-BAEC403DD843}"/>
              </a:ext>
            </a:extLst>
          </p:cNvPr>
          <p:cNvSpPr>
            <a:spLocks noGrp="1"/>
          </p:cNvSpPr>
          <p:nvPr>
            <p:ph type="subTitle" idx="1"/>
          </p:nvPr>
        </p:nvSpPr>
        <p:spPr/>
        <p:txBody>
          <a:bodyPr/>
          <a:lstStyle/>
          <a:p>
            <a:endParaRPr lang="fr-CA"/>
          </a:p>
        </p:txBody>
      </p:sp>
      <p:pic>
        <p:nvPicPr>
          <p:cNvPr id="5" name="Image 4">
            <a:extLst>
              <a:ext uri="{FF2B5EF4-FFF2-40B4-BE49-F238E27FC236}">
                <a16:creationId xmlns:a16="http://schemas.microsoft.com/office/drawing/2014/main" id="{CC2F5963-31E1-4574-BB7D-B188AA5129C5}"/>
              </a:ext>
            </a:extLst>
          </p:cNvPr>
          <p:cNvPicPr>
            <a:picLocks noChangeAspect="1"/>
          </p:cNvPicPr>
          <p:nvPr/>
        </p:nvPicPr>
        <p:blipFill rotWithShape="1">
          <a:blip r:embed="rId2"/>
          <a:srcRect l="2385" t="1638" r="685" b="-1"/>
          <a:stretch/>
        </p:blipFill>
        <p:spPr>
          <a:xfrm>
            <a:off x="444500" y="1405903"/>
            <a:ext cx="8255000" cy="4385297"/>
          </a:xfrm>
          <a:prstGeom prst="rect">
            <a:avLst/>
          </a:prstGeom>
        </p:spPr>
      </p:pic>
    </p:spTree>
    <p:extLst>
      <p:ext uri="{BB962C8B-B14F-4D97-AF65-F5344CB8AC3E}">
        <p14:creationId xmlns:p14="http://schemas.microsoft.com/office/powerpoint/2010/main" val="72092415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C040BDF-7A47-460C-910C-CECC000DB6D8}"/>
              </a:ext>
            </a:extLst>
          </p:cNvPr>
          <p:cNvSpPr>
            <a:spLocks noGrp="1"/>
          </p:cNvSpPr>
          <p:nvPr>
            <p:ph type="ctrTitle"/>
          </p:nvPr>
        </p:nvSpPr>
        <p:spPr/>
        <p:txBody>
          <a:bodyPr/>
          <a:lstStyle/>
          <a:p>
            <a:r>
              <a:rPr lang="fr-CA" b="0">
                <a:ln w="0"/>
                <a:solidFill>
                  <a:schemeClr val="accent1"/>
                </a:solidFill>
                <a:effectLst>
                  <a:outerShdw blurRad="38100" dist="25400" dir="5400000" algn="ctr" rotWithShape="0">
                    <a:srgbClr val="6E747A">
                      <a:alpha val="43000"/>
                    </a:srgbClr>
                  </a:outerShdw>
                </a:effectLst>
              </a:rPr>
              <a:t>Exemple de l’utilisation des niveaux</a:t>
            </a:r>
          </a:p>
        </p:txBody>
      </p:sp>
      <p:sp>
        <p:nvSpPr>
          <p:cNvPr id="3" name="Sous-titre 2">
            <a:extLst>
              <a:ext uri="{FF2B5EF4-FFF2-40B4-BE49-F238E27FC236}">
                <a16:creationId xmlns:a16="http://schemas.microsoft.com/office/drawing/2014/main" id="{1A2D20A4-3027-4B82-8541-C06E56716158}"/>
              </a:ext>
            </a:extLst>
          </p:cNvPr>
          <p:cNvSpPr>
            <a:spLocks noGrp="1"/>
          </p:cNvSpPr>
          <p:nvPr>
            <p:ph type="subTitle" idx="1"/>
          </p:nvPr>
        </p:nvSpPr>
        <p:spPr>
          <a:xfrm>
            <a:off x="711200" y="3886200"/>
            <a:ext cx="8229600" cy="685800"/>
          </a:xfrm>
        </p:spPr>
        <p:txBody>
          <a:bodyPr>
            <a:normAutofit/>
          </a:bodyPr>
          <a:lstStyle/>
          <a:p>
            <a:pPr algn="l"/>
            <a:r>
              <a:rPr lang="fr-CA"/>
              <a:t>Où </a:t>
            </a:r>
            <a:r>
              <a:rPr lang="fr-CA" err="1"/>
              <a:t>MyLogEvents.GetItemFound</a:t>
            </a:r>
            <a:r>
              <a:rPr lang="fr-CA"/>
              <a:t> a un nombre entier quelconque. </a:t>
            </a:r>
          </a:p>
        </p:txBody>
      </p:sp>
      <p:pic>
        <p:nvPicPr>
          <p:cNvPr id="5" name="Image 4">
            <a:extLst>
              <a:ext uri="{FF2B5EF4-FFF2-40B4-BE49-F238E27FC236}">
                <a16:creationId xmlns:a16="http://schemas.microsoft.com/office/drawing/2014/main" id="{6248C57B-0E65-42BA-8CBC-F98190ED3D71}"/>
              </a:ext>
            </a:extLst>
          </p:cNvPr>
          <p:cNvPicPr>
            <a:picLocks noChangeAspect="1"/>
          </p:cNvPicPr>
          <p:nvPr/>
        </p:nvPicPr>
        <p:blipFill>
          <a:blip r:embed="rId2"/>
          <a:stretch>
            <a:fillRect/>
          </a:stretch>
        </p:blipFill>
        <p:spPr>
          <a:xfrm>
            <a:off x="1066800" y="1371600"/>
            <a:ext cx="6777315" cy="2438400"/>
          </a:xfrm>
          <a:prstGeom prst="rect">
            <a:avLst/>
          </a:prstGeom>
        </p:spPr>
      </p:pic>
    </p:spTree>
    <p:extLst>
      <p:ext uri="{BB962C8B-B14F-4D97-AF65-F5344CB8AC3E}">
        <p14:creationId xmlns:p14="http://schemas.microsoft.com/office/powerpoint/2010/main" val="11296394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C040BDF-7A47-460C-910C-CECC000DB6D8}"/>
              </a:ext>
            </a:extLst>
          </p:cNvPr>
          <p:cNvSpPr>
            <a:spLocks noGrp="1"/>
          </p:cNvSpPr>
          <p:nvPr>
            <p:ph type="ctrTitle"/>
          </p:nvPr>
        </p:nvSpPr>
        <p:spPr/>
        <p:txBody>
          <a:bodyPr/>
          <a:lstStyle/>
          <a:p>
            <a:r>
              <a:rPr lang="fr-CA" b="0">
                <a:ln w="0"/>
                <a:solidFill>
                  <a:schemeClr val="accent1"/>
                </a:solidFill>
                <a:effectLst>
                  <a:outerShdw blurRad="38100" dist="25400" dir="5400000" algn="ctr" rotWithShape="0">
                    <a:srgbClr val="6E747A">
                      <a:alpha val="43000"/>
                    </a:srgbClr>
                  </a:outerShdw>
                </a:effectLst>
              </a:rPr>
              <a:t>Les modèles dans les messages de log</a:t>
            </a:r>
          </a:p>
        </p:txBody>
      </p:sp>
      <p:sp>
        <p:nvSpPr>
          <p:cNvPr id="3" name="Sous-titre 2">
            <a:extLst>
              <a:ext uri="{FF2B5EF4-FFF2-40B4-BE49-F238E27FC236}">
                <a16:creationId xmlns:a16="http://schemas.microsoft.com/office/drawing/2014/main" id="{1A2D20A4-3027-4B82-8541-C06E56716158}"/>
              </a:ext>
            </a:extLst>
          </p:cNvPr>
          <p:cNvSpPr>
            <a:spLocks noGrp="1"/>
          </p:cNvSpPr>
          <p:nvPr>
            <p:ph type="subTitle" idx="1"/>
          </p:nvPr>
        </p:nvSpPr>
        <p:spPr>
          <a:xfrm>
            <a:off x="4040464" y="1430242"/>
            <a:ext cx="4798735" cy="2684558"/>
          </a:xfrm>
        </p:spPr>
        <p:txBody>
          <a:bodyPr>
            <a:normAutofit fontScale="77500" lnSpcReduction="20000"/>
          </a:bodyPr>
          <a:lstStyle/>
          <a:p>
            <a:pPr marL="342900" indent="-342900" algn="l">
              <a:buFont typeface="Arial" panose="020B0604020202020204" pitchFamily="34" charset="0"/>
              <a:buChar char="•"/>
            </a:pPr>
            <a:r>
              <a:rPr lang="fr-CA">
                <a:solidFill>
                  <a:schemeClr val="bg1"/>
                </a:solidFill>
              </a:rPr>
              <a:t>Les modèles dans les logs correspondent à des noms entre accolade. </a:t>
            </a:r>
          </a:p>
          <a:p>
            <a:pPr marL="342900" indent="-342900" algn="l">
              <a:buFont typeface="Arial" panose="020B0604020202020204" pitchFamily="34" charset="0"/>
              <a:buChar char="•"/>
            </a:pPr>
            <a:r>
              <a:rPr lang="fr-CA">
                <a:solidFill>
                  <a:schemeClr val="bg1"/>
                </a:solidFill>
              </a:rPr>
              <a:t>Ici on voit {Id}. {Id} est un espace réservé pour le premier paramètre fourni. </a:t>
            </a:r>
          </a:p>
          <a:p>
            <a:pPr marL="342900" indent="-342900" algn="l">
              <a:buFont typeface="Arial" panose="020B0604020202020204" pitchFamily="34" charset="0"/>
              <a:buChar char="•"/>
            </a:pPr>
            <a:r>
              <a:rPr lang="fr-CA">
                <a:solidFill>
                  <a:schemeClr val="bg1"/>
                </a:solidFill>
              </a:rPr>
              <a:t>Ces espaces réservés sont remplacés successivement par les paramètres de la méthode. C’est utilisé par les outils de log pour faire des recherches par après : </a:t>
            </a:r>
          </a:p>
          <a:p>
            <a:pPr algn="l"/>
            <a:r>
              <a:rPr lang="fr-CA">
                <a:solidFill>
                  <a:schemeClr val="bg1"/>
                </a:solidFill>
              </a:rPr>
              <a:t>(e.g. tous les logs qui ont un Id=12)</a:t>
            </a:r>
          </a:p>
          <a:p>
            <a:pPr marL="342900" indent="-342900" algn="l">
              <a:buFont typeface="Arial" panose="020B0604020202020204" pitchFamily="34" charset="0"/>
              <a:buChar char="•"/>
            </a:pPr>
            <a:r>
              <a:rPr lang="fr-CA">
                <a:solidFill>
                  <a:schemeClr val="bg1"/>
                </a:solidFill>
              </a:rPr>
              <a:t>Voici par exemple ce que ça donne : </a:t>
            </a:r>
          </a:p>
        </p:txBody>
      </p:sp>
      <p:pic>
        <p:nvPicPr>
          <p:cNvPr id="5" name="Image 4">
            <a:extLst>
              <a:ext uri="{FF2B5EF4-FFF2-40B4-BE49-F238E27FC236}">
                <a16:creationId xmlns:a16="http://schemas.microsoft.com/office/drawing/2014/main" id="{6248C57B-0E65-42BA-8CBC-F98190ED3D71}"/>
              </a:ext>
            </a:extLst>
          </p:cNvPr>
          <p:cNvPicPr>
            <a:picLocks noChangeAspect="1"/>
          </p:cNvPicPr>
          <p:nvPr/>
        </p:nvPicPr>
        <p:blipFill>
          <a:blip r:embed="rId2"/>
          <a:stretch>
            <a:fillRect/>
          </a:stretch>
        </p:blipFill>
        <p:spPr>
          <a:xfrm>
            <a:off x="228600" y="1409700"/>
            <a:ext cx="3805515" cy="1369181"/>
          </a:xfrm>
          <a:prstGeom prst="rect">
            <a:avLst/>
          </a:prstGeom>
        </p:spPr>
      </p:pic>
      <p:graphicFrame>
        <p:nvGraphicFramePr>
          <p:cNvPr id="6" name="Tableau 6">
            <a:extLst>
              <a:ext uri="{FF2B5EF4-FFF2-40B4-BE49-F238E27FC236}">
                <a16:creationId xmlns:a16="http://schemas.microsoft.com/office/drawing/2014/main" id="{452A8923-94C6-4FC1-A12E-2C3B36E65680}"/>
              </a:ext>
            </a:extLst>
          </p:cNvPr>
          <p:cNvGraphicFramePr>
            <a:graphicFrameLocks noGrp="1"/>
          </p:cNvGraphicFramePr>
          <p:nvPr>
            <p:extLst>
              <p:ext uri="{D42A27DB-BD31-4B8C-83A1-F6EECF244321}">
                <p14:modId xmlns:p14="http://schemas.microsoft.com/office/powerpoint/2010/main" val="3053842007"/>
              </p:ext>
            </p:extLst>
          </p:nvPr>
        </p:nvGraphicFramePr>
        <p:xfrm>
          <a:off x="228600" y="4254500"/>
          <a:ext cx="8655050" cy="1513840"/>
        </p:xfrm>
        <a:graphic>
          <a:graphicData uri="http://schemas.openxmlformats.org/drawingml/2006/table">
            <a:tbl>
              <a:tblPr firstRow="1" bandRow="1">
                <a:tableStyleId>{073A0DAA-6AF3-43AB-8588-CEC1D06C72B9}</a:tableStyleId>
              </a:tblPr>
              <a:tblGrid>
                <a:gridCol w="1981200">
                  <a:extLst>
                    <a:ext uri="{9D8B030D-6E8A-4147-A177-3AD203B41FA5}">
                      <a16:colId xmlns:a16="http://schemas.microsoft.com/office/drawing/2014/main" val="1046120580"/>
                    </a:ext>
                  </a:extLst>
                </a:gridCol>
                <a:gridCol w="3912518">
                  <a:extLst>
                    <a:ext uri="{9D8B030D-6E8A-4147-A177-3AD203B41FA5}">
                      <a16:colId xmlns:a16="http://schemas.microsoft.com/office/drawing/2014/main" val="3921906779"/>
                    </a:ext>
                  </a:extLst>
                </a:gridCol>
                <a:gridCol w="2761332">
                  <a:extLst>
                    <a:ext uri="{9D8B030D-6E8A-4147-A177-3AD203B41FA5}">
                      <a16:colId xmlns:a16="http://schemas.microsoft.com/office/drawing/2014/main" val="2219274389"/>
                    </a:ext>
                  </a:extLst>
                </a:gridCol>
              </a:tblGrid>
              <a:tr h="370840">
                <a:tc>
                  <a:txBody>
                    <a:bodyPr/>
                    <a:lstStyle/>
                    <a:p>
                      <a:r>
                        <a:rPr lang="fr-CA" sz="1050"/>
                        <a:t>Message</a:t>
                      </a:r>
                    </a:p>
                  </a:txBody>
                  <a:tcPr/>
                </a:tc>
                <a:tc>
                  <a:txBody>
                    <a:bodyPr/>
                    <a:lstStyle/>
                    <a:p>
                      <a:r>
                        <a:rPr lang="fr-CA" sz="1050"/>
                        <a:t>Appel </a:t>
                      </a:r>
                    </a:p>
                  </a:txBody>
                  <a:tcPr/>
                </a:tc>
                <a:tc>
                  <a:txBody>
                    <a:bodyPr/>
                    <a:lstStyle/>
                    <a:p>
                      <a:r>
                        <a:rPr lang="fr-CA" sz="1050"/>
                        <a:t>Résultat</a:t>
                      </a:r>
                    </a:p>
                  </a:txBody>
                  <a:tcPr/>
                </a:tc>
                <a:extLst>
                  <a:ext uri="{0D108BD9-81ED-4DB2-BD59-A6C34878D82A}">
                    <a16:rowId xmlns:a16="http://schemas.microsoft.com/office/drawing/2014/main" val="4194238330"/>
                  </a:ext>
                </a:extLst>
              </a:tr>
              <a:tr h="370840">
                <a:tc>
                  <a:txBody>
                    <a:bodyPr/>
                    <a:lstStyle/>
                    <a:p>
                      <a:r>
                        <a:rPr lang="fr-CA" sz="1050">
                          <a:latin typeface="Consolas" panose="020B0609020204030204" pitchFamily="49" charset="0"/>
                        </a:rPr>
                        <a:t>Voici un fruit, un légume : {fruit}, {legume}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CA" sz="1050">
                          <a:latin typeface="Consolas" panose="020B0609020204030204" pitchFamily="49" charset="0"/>
                        </a:rPr>
                        <a:t>var fruit="fraise"; var legume="celeri";</a:t>
                      </a:r>
                    </a:p>
                    <a:p>
                      <a:pPr marL="0" marR="0" lvl="0" indent="0" algn="l" defTabSz="914400" rtl="0" eaLnBrk="1" fontAlgn="auto" latinLnBrk="0" hangingPunct="1">
                        <a:lnSpc>
                          <a:spcPct val="100000"/>
                        </a:lnSpc>
                        <a:spcBef>
                          <a:spcPts val="0"/>
                        </a:spcBef>
                        <a:spcAft>
                          <a:spcPts val="0"/>
                        </a:spcAft>
                        <a:buClrTx/>
                        <a:buSzTx/>
                        <a:buFontTx/>
                        <a:buNone/>
                        <a:tabLst/>
                        <a:defRPr/>
                      </a:pPr>
                      <a:r>
                        <a:rPr lang="fr-CA" sz="1050">
                          <a:latin typeface="Consolas" panose="020B0609020204030204" pitchFamily="49" charset="0"/>
                        </a:rPr>
                        <a:t>LogInformation(message, fruit, legume)</a:t>
                      </a:r>
                    </a:p>
                  </a:txBody>
                  <a:tcPr/>
                </a:tc>
                <a:tc>
                  <a:txBody>
                    <a:bodyPr/>
                    <a:lstStyle/>
                    <a:p>
                      <a:r>
                        <a:rPr lang="fr-CA" sz="1050">
                          <a:latin typeface="Consolas" panose="020B0609020204030204" pitchFamily="49" charset="0"/>
                        </a:rPr>
                        <a:t>Voici un fruit, un légume : fraise, celeri</a:t>
                      </a:r>
                    </a:p>
                  </a:txBody>
                  <a:tcPr/>
                </a:tc>
                <a:extLst>
                  <a:ext uri="{0D108BD9-81ED-4DB2-BD59-A6C34878D82A}">
                    <a16:rowId xmlns:a16="http://schemas.microsoft.com/office/drawing/2014/main" val="220783670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CA" sz="1050">
                          <a:latin typeface="Consolas" panose="020B0609020204030204" pitchFamily="49" charset="0"/>
                        </a:rPr>
                        <a:t>Voici un fruit, un légume : {fruit}, {legume}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CA" sz="1050">
                          <a:latin typeface="Consolas" panose="020B0609020204030204" pitchFamily="49" charset="0"/>
                        </a:rPr>
                        <a:t>var fruit="fraise"; var legume="celeri";</a:t>
                      </a:r>
                    </a:p>
                    <a:p>
                      <a:pPr marL="0" marR="0" lvl="0" indent="0" algn="l" defTabSz="914400" rtl="0" eaLnBrk="1" fontAlgn="auto" latinLnBrk="0" hangingPunct="1">
                        <a:lnSpc>
                          <a:spcPct val="100000"/>
                        </a:lnSpc>
                        <a:spcBef>
                          <a:spcPts val="0"/>
                        </a:spcBef>
                        <a:spcAft>
                          <a:spcPts val="0"/>
                        </a:spcAft>
                        <a:buClrTx/>
                        <a:buSzTx/>
                        <a:buFontTx/>
                        <a:buNone/>
                        <a:tabLst/>
                        <a:defRPr/>
                      </a:pPr>
                      <a:r>
                        <a:rPr lang="fr-CA" sz="1050">
                          <a:latin typeface="Consolas" panose="020B0609020204030204" pitchFamily="49" charset="0"/>
                        </a:rPr>
                        <a:t>LogInformation(message, legume, fruit)</a:t>
                      </a:r>
                    </a:p>
                  </a:txBody>
                  <a:tcPr/>
                </a:tc>
                <a:tc>
                  <a:txBody>
                    <a:bodyPr/>
                    <a:lstStyle/>
                    <a:p>
                      <a:r>
                        <a:rPr lang="fr-CA" sz="1050">
                          <a:latin typeface="Consolas" panose="020B0609020204030204" pitchFamily="49" charset="0"/>
                        </a:rPr>
                        <a:t>Voici un fruit, un légume : celeri, fraise</a:t>
                      </a:r>
                    </a:p>
                  </a:txBody>
                  <a:tcPr/>
                </a:tc>
                <a:extLst>
                  <a:ext uri="{0D108BD9-81ED-4DB2-BD59-A6C34878D82A}">
                    <a16:rowId xmlns:a16="http://schemas.microsoft.com/office/drawing/2014/main" val="3465011340"/>
                  </a:ext>
                </a:extLst>
              </a:tr>
            </a:tbl>
          </a:graphicData>
        </a:graphic>
      </p:graphicFrame>
    </p:spTree>
    <p:extLst>
      <p:ext uri="{BB962C8B-B14F-4D97-AF65-F5344CB8AC3E}">
        <p14:creationId xmlns:p14="http://schemas.microsoft.com/office/powerpoint/2010/main" val="408885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p:cNvSpPr>
            <a:spLocks noGrp="1"/>
          </p:cNvSpPr>
          <p:nvPr>
            <p:ph type="ctrTitle"/>
          </p:nvPr>
        </p:nvSpPr>
        <p:spPr>
          <a:xfrm>
            <a:off x="152400" y="609601"/>
            <a:ext cx="7772400" cy="533400"/>
          </a:xfrm>
        </p:spPr>
        <p:txBody>
          <a:bodyPr>
            <a:normAutofit fontScale="90000"/>
          </a:bodyPr>
          <a:lstStyle/>
          <a:p>
            <a:pPr algn="l"/>
            <a:r>
              <a:rPr lang="en-US" err="1">
                <a:solidFill>
                  <a:schemeClr val="accent1"/>
                </a:solidFill>
              </a:rPr>
              <a:t>Principes</a:t>
            </a:r>
            <a:r>
              <a:rPr lang="en-US">
                <a:solidFill>
                  <a:schemeClr val="accent1"/>
                </a:solidFill>
              </a:rPr>
              <a:t> S.O.L.I.D. </a:t>
            </a:r>
            <a:r>
              <a:rPr lang="en-US" err="1">
                <a:solidFill>
                  <a:schemeClr val="accent1"/>
                </a:solidFill>
              </a:rPr>
              <a:t>en</a:t>
            </a:r>
            <a:r>
              <a:rPr lang="en-US">
                <a:solidFill>
                  <a:schemeClr val="accent1"/>
                </a:solidFill>
              </a:rPr>
              <a:t> POO</a:t>
            </a:r>
          </a:p>
        </p:txBody>
      </p:sp>
      <p:sp>
        <p:nvSpPr>
          <p:cNvPr id="24" name="Subtitle 23"/>
          <p:cNvSpPr>
            <a:spLocks noGrp="1"/>
          </p:cNvSpPr>
          <p:nvPr>
            <p:ph type="subTitle" idx="1"/>
          </p:nvPr>
        </p:nvSpPr>
        <p:spPr>
          <a:xfrm>
            <a:off x="152400" y="1066800"/>
            <a:ext cx="8839200" cy="5105400"/>
          </a:xfrm>
        </p:spPr>
        <p:txBody>
          <a:bodyPr>
            <a:normAutofit/>
          </a:bodyPr>
          <a:lstStyle/>
          <a:p>
            <a:pPr algn="l"/>
            <a:r>
              <a:rPr lang="en-US" sz="4000" b="1">
                <a:solidFill>
                  <a:schemeClr val="accent2"/>
                </a:solidFill>
              </a:rPr>
              <a:t>S</a:t>
            </a:r>
            <a:r>
              <a:rPr lang="en-US">
                <a:solidFill>
                  <a:schemeClr val="bg1">
                    <a:lumMod val="95000"/>
                  </a:schemeClr>
                </a:solidFill>
              </a:rPr>
              <a:t>ingle responsibility: une </a:t>
            </a:r>
            <a:r>
              <a:rPr lang="en-US" err="1">
                <a:solidFill>
                  <a:schemeClr val="bg1">
                    <a:lumMod val="95000"/>
                  </a:schemeClr>
                </a:solidFill>
              </a:rPr>
              <a:t>classe</a:t>
            </a:r>
            <a:r>
              <a:rPr lang="en-US">
                <a:solidFill>
                  <a:schemeClr val="bg1">
                    <a:lumMod val="95000"/>
                  </a:schemeClr>
                </a:solidFill>
              </a:rPr>
              <a:t> =</a:t>
            </a:r>
            <a:r>
              <a:rPr lang="en-CA">
                <a:solidFill>
                  <a:schemeClr val="bg1">
                    <a:lumMod val="95000"/>
                  </a:schemeClr>
                </a:solidFill>
              </a:rPr>
              <a:t>&gt; une </a:t>
            </a:r>
            <a:r>
              <a:rPr lang="en-CA" err="1">
                <a:solidFill>
                  <a:schemeClr val="bg1">
                    <a:lumMod val="95000"/>
                  </a:schemeClr>
                </a:solidFill>
              </a:rPr>
              <a:t>fonctionnalit</a:t>
            </a:r>
            <a:r>
              <a:rPr lang="fr-CA">
                <a:solidFill>
                  <a:schemeClr val="bg1">
                    <a:lumMod val="95000"/>
                  </a:schemeClr>
                </a:solidFill>
              </a:rPr>
              <a:t>é</a:t>
            </a:r>
          </a:p>
          <a:p>
            <a:pPr algn="l"/>
            <a:r>
              <a:rPr lang="fr-CA" sz="4000" b="1">
                <a:solidFill>
                  <a:schemeClr val="accent2"/>
                </a:solidFill>
              </a:rPr>
              <a:t>O</a:t>
            </a:r>
            <a:r>
              <a:rPr lang="fr-CA">
                <a:solidFill>
                  <a:schemeClr val="bg1">
                    <a:lumMod val="95000"/>
                  </a:schemeClr>
                </a:solidFill>
              </a:rPr>
              <a:t>pen-</a:t>
            </a:r>
            <a:r>
              <a:rPr lang="fr-CA" err="1">
                <a:solidFill>
                  <a:schemeClr val="bg1">
                    <a:lumMod val="95000"/>
                  </a:schemeClr>
                </a:solidFill>
              </a:rPr>
              <a:t>closed</a:t>
            </a:r>
            <a:r>
              <a:rPr lang="fr-CA">
                <a:solidFill>
                  <a:schemeClr val="bg1">
                    <a:lumMod val="95000"/>
                  </a:schemeClr>
                </a:solidFill>
              </a:rPr>
              <a:t>: ouvert à l’extension, fermé à la modification</a:t>
            </a:r>
          </a:p>
          <a:p>
            <a:pPr algn="l"/>
            <a:r>
              <a:rPr lang="fr-CA" sz="4000" b="1" err="1">
                <a:solidFill>
                  <a:schemeClr val="accent2"/>
                </a:solidFill>
              </a:rPr>
              <a:t>L</a:t>
            </a:r>
            <a:r>
              <a:rPr lang="fr-CA" err="1">
                <a:solidFill>
                  <a:schemeClr val="bg1">
                    <a:lumMod val="95000"/>
                  </a:schemeClr>
                </a:solidFill>
              </a:rPr>
              <a:t>iskow</a:t>
            </a:r>
            <a:r>
              <a:rPr lang="fr-CA">
                <a:solidFill>
                  <a:schemeClr val="bg1">
                    <a:lumMod val="95000"/>
                  </a:schemeClr>
                </a:solidFill>
              </a:rPr>
              <a:t> Substitution: objets remplaçables par leurs sous-types sans altérer l’exactitude du programme.</a:t>
            </a:r>
          </a:p>
          <a:p>
            <a:pPr algn="l"/>
            <a:r>
              <a:rPr lang="fr-CA" sz="4000" b="1">
                <a:solidFill>
                  <a:schemeClr val="accent2"/>
                </a:solidFill>
              </a:rPr>
              <a:t>I</a:t>
            </a:r>
            <a:r>
              <a:rPr lang="fr-CA">
                <a:solidFill>
                  <a:schemeClr val="bg1">
                    <a:lumMod val="95000"/>
                  </a:schemeClr>
                </a:solidFill>
              </a:rPr>
              <a:t>nterface </a:t>
            </a:r>
            <a:r>
              <a:rPr lang="fr-CA" err="1">
                <a:solidFill>
                  <a:schemeClr val="bg1">
                    <a:lumMod val="95000"/>
                  </a:schemeClr>
                </a:solidFill>
              </a:rPr>
              <a:t>Segregation</a:t>
            </a:r>
            <a:r>
              <a:rPr lang="fr-CA">
                <a:solidFill>
                  <a:schemeClr val="bg1">
                    <a:lumMod val="95000"/>
                  </a:schemeClr>
                </a:solidFill>
              </a:rPr>
              <a:t>: plusieurs interfaces clients est</a:t>
            </a:r>
            <a:br>
              <a:rPr lang="fr-CA">
                <a:solidFill>
                  <a:schemeClr val="bg1">
                    <a:lumMod val="95000"/>
                  </a:schemeClr>
                </a:solidFill>
              </a:rPr>
            </a:br>
            <a:r>
              <a:rPr lang="fr-CA">
                <a:solidFill>
                  <a:schemeClr val="bg1">
                    <a:lumMod val="95000"/>
                  </a:schemeClr>
                </a:solidFill>
              </a:rPr>
              <a:t> mieux qu’une seule pour tous.</a:t>
            </a:r>
          </a:p>
          <a:p>
            <a:pPr algn="l"/>
            <a:r>
              <a:rPr lang="en-US" sz="4000" b="1">
                <a:solidFill>
                  <a:schemeClr val="accent2"/>
                </a:solidFill>
              </a:rPr>
              <a:t>D</a:t>
            </a:r>
            <a:r>
              <a:rPr lang="en-US">
                <a:solidFill>
                  <a:schemeClr val="accent6"/>
                </a:solidFill>
              </a:rPr>
              <a:t>ependency Inversion: depend des abstractions</a:t>
            </a:r>
            <a:br>
              <a:rPr lang="en-US">
                <a:solidFill>
                  <a:schemeClr val="accent6"/>
                </a:solidFill>
              </a:rPr>
            </a:br>
            <a:r>
              <a:rPr lang="en-US">
                <a:solidFill>
                  <a:schemeClr val="accent6"/>
                </a:solidFill>
              </a:rPr>
              <a:t> (Interfaces) pas des </a:t>
            </a:r>
            <a:r>
              <a:rPr lang="en-US" err="1">
                <a:solidFill>
                  <a:schemeClr val="accent6"/>
                </a:solidFill>
              </a:rPr>
              <a:t>objets</a:t>
            </a:r>
            <a:r>
              <a:rPr lang="en-US">
                <a:solidFill>
                  <a:schemeClr val="accent6"/>
                </a:solidFill>
              </a:rPr>
              <a:t> </a:t>
            </a:r>
            <a:r>
              <a:rPr lang="en-US" err="1">
                <a:solidFill>
                  <a:schemeClr val="accent6"/>
                </a:solidFill>
              </a:rPr>
              <a:t>concrets</a:t>
            </a:r>
            <a:r>
              <a:rPr lang="en-US">
                <a:solidFill>
                  <a:schemeClr val="accent6"/>
                </a:solidFill>
              </a:rPr>
              <a:t> (classes)</a:t>
            </a: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90135" y="3581400"/>
            <a:ext cx="2125265" cy="3400425"/>
          </a:xfrm>
          <a:prstGeom prst="rect">
            <a:avLst/>
          </a:prstGeom>
        </p:spPr>
      </p:pic>
    </p:spTree>
    <p:extLst>
      <p:ext uri="{BB962C8B-B14F-4D97-AF65-F5344CB8AC3E}">
        <p14:creationId xmlns:p14="http://schemas.microsoft.com/office/powerpoint/2010/main" val="237481679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3658D20-9814-4B30-A9E3-8DBA9694A57D}"/>
              </a:ext>
            </a:extLst>
          </p:cNvPr>
          <p:cNvSpPr>
            <a:spLocks noGrp="1"/>
          </p:cNvSpPr>
          <p:nvPr>
            <p:ph type="ctrTitle"/>
          </p:nvPr>
        </p:nvSpPr>
        <p:spPr/>
        <p:txBody>
          <a:bodyPr/>
          <a:lstStyle/>
          <a:p>
            <a:r>
              <a:rPr lang="fr-CA" b="0">
                <a:ln w="0"/>
                <a:solidFill>
                  <a:schemeClr val="accent1"/>
                </a:solidFill>
                <a:effectLst>
                  <a:outerShdw blurRad="38100" dist="25400" dir="5400000" algn="ctr" rotWithShape="0">
                    <a:srgbClr val="6E747A">
                      <a:alpha val="43000"/>
                    </a:srgbClr>
                  </a:outerShdw>
                </a:effectLst>
              </a:rPr>
              <a:t>Les niveaux, pour dire quoi logger. </a:t>
            </a:r>
          </a:p>
        </p:txBody>
      </p:sp>
      <p:sp>
        <p:nvSpPr>
          <p:cNvPr id="3" name="Sous-titre 2">
            <a:extLst>
              <a:ext uri="{FF2B5EF4-FFF2-40B4-BE49-F238E27FC236}">
                <a16:creationId xmlns:a16="http://schemas.microsoft.com/office/drawing/2014/main" id="{21D2FBE8-0D83-4F6A-BA73-9EC3B1D53349}"/>
              </a:ext>
            </a:extLst>
          </p:cNvPr>
          <p:cNvSpPr>
            <a:spLocks noGrp="1"/>
          </p:cNvSpPr>
          <p:nvPr>
            <p:ph type="subTitle" idx="1"/>
          </p:nvPr>
        </p:nvSpPr>
        <p:spPr>
          <a:xfrm>
            <a:off x="228600" y="1371600"/>
            <a:ext cx="2209800" cy="4419600"/>
          </a:xfrm>
        </p:spPr>
        <p:txBody>
          <a:bodyPr vert="horz" lIns="91440" tIns="45720" rIns="91440" bIns="45720" rtlCol="0" anchor="t">
            <a:normAutofit/>
          </a:bodyPr>
          <a:lstStyle/>
          <a:p>
            <a:pPr algn="l"/>
            <a:r>
              <a:rPr lang="fr-CA" sz="1200" dirty="0">
                <a:solidFill>
                  <a:schemeClr val="bg1"/>
                </a:solidFill>
              </a:rPr>
              <a:t>Les niveaux permettent de savoir quoi logger et donc de les configurer.</a:t>
            </a:r>
          </a:p>
          <a:p>
            <a:pPr algn="l"/>
            <a:endParaRPr lang="fr-CA" sz="1200">
              <a:solidFill>
                <a:schemeClr val="bg1"/>
              </a:solidFill>
            </a:endParaRPr>
          </a:p>
          <a:p>
            <a:pPr algn="l"/>
            <a:r>
              <a:rPr lang="fr-CA" sz="1200" dirty="0">
                <a:solidFill>
                  <a:schemeClr val="bg1"/>
                </a:solidFill>
              </a:rPr>
              <a:t>En utilisant les </a:t>
            </a:r>
            <a:r>
              <a:rPr lang="fr-CA" sz="1200" dirty="0" err="1">
                <a:solidFill>
                  <a:schemeClr val="bg1"/>
                </a:solidFill>
              </a:rPr>
              <a:t>ILogger</a:t>
            </a:r>
            <a:r>
              <a:rPr lang="fr-CA" sz="1200" dirty="0">
                <a:solidFill>
                  <a:schemeClr val="bg1"/>
                </a:solidFill>
              </a:rPr>
              <a:t>&lt;</a:t>
            </a:r>
            <a:r>
              <a:rPr lang="fr-CA" sz="1200" dirty="0" err="1">
                <a:solidFill>
                  <a:schemeClr val="bg1"/>
                </a:solidFill>
              </a:rPr>
              <a:t>TClasse</a:t>
            </a:r>
            <a:r>
              <a:rPr lang="fr-CA" sz="1200" dirty="0">
                <a:solidFill>
                  <a:schemeClr val="bg1"/>
                </a:solidFill>
              </a:rPr>
              <a:t>&gt; les catégories de nos logger correspondent au </a:t>
            </a:r>
            <a:r>
              <a:rPr lang="fr-CA" sz="1200" dirty="0" err="1">
                <a:solidFill>
                  <a:schemeClr val="bg1"/>
                </a:solidFill>
              </a:rPr>
              <a:t>namespace</a:t>
            </a:r>
            <a:r>
              <a:rPr lang="fr-CA" sz="1200" dirty="0">
                <a:solidFill>
                  <a:schemeClr val="bg1"/>
                </a:solidFill>
              </a:rPr>
              <a:t> : </a:t>
            </a:r>
            <a:r>
              <a:rPr lang="fr-CA" sz="1200" dirty="0" err="1">
                <a:solidFill>
                  <a:schemeClr val="bg1"/>
                </a:solidFill>
              </a:rPr>
              <a:t>ZombieParty.Controller.HomeController</a:t>
            </a:r>
            <a:r>
              <a:rPr lang="fr-CA" sz="1200" dirty="0">
                <a:solidFill>
                  <a:schemeClr val="bg1"/>
                </a:solidFill>
              </a:rPr>
              <a:t>. </a:t>
            </a:r>
            <a:endParaRPr lang="fr-CA" sz="1200" dirty="0">
              <a:solidFill>
                <a:schemeClr val="bg1"/>
              </a:solidFill>
              <a:cs typeface="Calibri"/>
            </a:endParaRPr>
          </a:p>
          <a:p>
            <a:pPr algn="l"/>
            <a:endParaRPr lang="fr-CA" sz="1200">
              <a:solidFill>
                <a:schemeClr val="bg1"/>
              </a:solidFill>
            </a:endParaRPr>
          </a:p>
          <a:p>
            <a:pPr algn="l"/>
            <a:r>
              <a:rPr lang="fr-CA" sz="1200" dirty="0">
                <a:solidFill>
                  <a:schemeClr val="bg1"/>
                </a:solidFill>
              </a:rPr>
              <a:t>Ainsi, notre </a:t>
            </a:r>
            <a:r>
              <a:rPr lang="fr-CA" sz="1200" dirty="0" err="1">
                <a:solidFill>
                  <a:schemeClr val="bg1"/>
                </a:solidFill>
              </a:rPr>
              <a:t>AppSettings.json</a:t>
            </a:r>
            <a:r>
              <a:rPr lang="fr-CA" sz="1200" dirty="0">
                <a:solidFill>
                  <a:schemeClr val="bg1"/>
                </a:solidFill>
              </a:rPr>
              <a:t> pourrait ressembler à ça : </a:t>
            </a:r>
            <a:endParaRPr lang="fr-CA" sz="1200" dirty="0">
              <a:solidFill>
                <a:schemeClr val="bg1"/>
              </a:solidFill>
              <a:cs typeface="Calibri"/>
            </a:endParaRPr>
          </a:p>
          <a:p>
            <a:pPr algn="l"/>
            <a:endParaRPr lang="fr-CA" sz="1200">
              <a:solidFill>
                <a:schemeClr val="bg1"/>
              </a:solidFill>
            </a:endParaRPr>
          </a:p>
          <a:p>
            <a:pPr algn="l"/>
            <a:r>
              <a:rPr lang="fr-CA" sz="1200" dirty="0">
                <a:solidFill>
                  <a:schemeClr val="bg1"/>
                </a:solidFill>
              </a:rPr>
              <a:t>Qu’est-ce que ça veut dire?</a:t>
            </a:r>
            <a:endParaRPr lang="fr-CA" sz="1200" dirty="0">
              <a:solidFill>
                <a:schemeClr val="bg1"/>
              </a:solidFill>
              <a:cs typeface="Calibri"/>
            </a:endParaRPr>
          </a:p>
          <a:p>
            <a:pPr algn="l"/>
            <a:endParaRPr lang="fr-CA">
              <a:solidFill>
                <a:schemeClr val="bg1"/>
              </a:solidFill>
            </a:endParaRPr>
          </a:p>
        </p:txBody>
      </p:sp>
      <p:graphicFrame>
        <p:nvGraphicFramePr>
          <p:cNvPr id="6" name="Objet 5">
            <a:extLst>
              <a:ext uri="{FF2B5EF4-FFF2-40B4-BE49-F238E27FC236}">
                <a16:creationId xmlns:a16="http://schemas.microsoft.com/office/drawing/2014/main" id="{347B9E70-030B-4364-8404-AD429F9B35C8}"/>
              </a:ext>
            </a:extLst>
          </p:cNvPr>
          <p:cNvGraphicFramePr>
            <a:graphicFrameLocks noChangeAspect="1"/>
          </p:cNvGraphicFramePr>
          <p:nvPr>
            <p:extLst>
              <p:ext uri="{D42A27DB-BD31-4B8C-83A1-F6EECF244321}">
                <p14:modId xmlns:p14="http://schemas.microsoft.com/office/powerpoint/2010/main" val="2201989572"/>
              </p:ext>
            </p:extLst>
          </p:nvPr>
        </p:nvGraphicFramePr>
        <p:xfrm>
          <a:off x="2667000" y="1428750"/>
          <a:ext cx="6083300" cy="4057650"/>
        </p:xfrm>
        <a:graphic>
          <a:graphicData uri="http://schemas.openxmlformats.org/presentationml/2006/ole">
            <mc:AlternateContent xmlns:mc="http://schemas.openxmlformats.org/markup-compatibility/2006">
              <mc:Choice xmlns:v="urn:schemas-microsoft-com:vml" Requires="v">
                <p:oleObj name="Document" r:id="rId2" imgW="6087240" imgH="4064040" progId="Word.OpenDocumentText.12">
                  <p:embed/>
                </p:oleObj>
              </mc:Choice>
              <mc:Fallback>
                <p:oleObj name="Document" r:id="rId2" imgW="6087240" imgH="4064040" progId="Word.OpenDocumentText.12">
                  <p:embed/>
                  <p:pic>
                    <p:nvPicPr>
                      <p:cNvPr id="6" name="Objet 5">
                        <a:extLst>
                          <a:ext uri="{FF2B5EF4-FFF2-40B4-BE49-F238E27FC236}">
                            <a16:creationId xmlns:a16="http://schemas.microsoft.com/office/drawing/2014/main" id="{347B9E70-030B-4364-8404-AD429F9B35C8}"/>
                          </a:ext>
                        </a:extLst>
                      </p:cNvPr>
                      <p:cNvPicPr/>
                      <p:nvPr/>
                    </p:nvPicPr>
                    <p:blipFill>
                      <a:blip r:embed="rId3"/>
                      <a:stretch>
                        <a:fillRect/>
                      </a:stretch>
                    </p:blipFill>
                    <p:spPr>
                      <a:xfrm>
                        <a:off x="2667000" y="1428750"/>
                        <a:ext cx="6083300" cy="4057650"/>
                      </a:xfrm>
                      <a:prstGeom prst="rect">
                        <a:avLst/>
                      </a:prstGeom>
                      <a:solidFill>
                        <a:schemeClr val="bg1"/>
                      </a:solidFill>
                      <a:ln>
                        <a:solidFill>
                          <a:schemeClr val="bg1"/>
                        </a:solidFill>
                      </a:ln>
                    </p:spPr>
                  </p:pic>
                </p:oleObj>
              </mc:Fallback>
            </mc:AlternateContent>
          </a:graphicData>
        </a:graphic>
      </p:graphicFrame>
    </p:spTree>
    <p:extLst>
      <p:ext uri="{BB962C8B-B14F-4D97-AF65-F5344CB8AC3E}">
        <p14:creationId xmlns:p14="http://schemas.microsoft.com/office/powerpoint/2010/main" val="29022203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A2BB729-866D-420B-B050-0AA99092BB5A}"/>
              </a:ext>
            </a:extLst>
          </p:cNvPr>
          <p:cNvSpPr>
            <a:spLocks noGrp="1"/>
          </p:cNvSpPr>
          <p:nvPr>
            <p:ph type="ctrTitle"/>
          </p:nvPr>
        </p:nvSpPr>
        <p:spPr/>
        <p:txBody>
          <a:bodyPr/>
          <a:lstStyle/>
          <a:p>
            <a:r>
              <a:rPr lang="fr-CA" b="0">
                <a:ln w="0"/>
                <a:solidFill>
                  <a:schemeClr val="accent1"/>
                </a:solidFill>
                <a:effectLst>
                  <a:outerShdw blurRad="38100" dist="25400" dir="5400000" algn="ctr" rotWithShape="0">
                    <a:srgbClr val="6E747A">
                      <a:alpha val="43000"/>
                    </a:srgbClr>
                  </a:outerShdw>
                </a:effectLst>
              </a:rPr>
              <a:t>Dans le lab...</a:t>
            </a:r>
          </a:p>
        </p:txBody>
      </p:sp>
      <p:sp>
        <p:nvSpPr>
          <p:cNvPr id="3" name="Sous-titre 2">
            <a:extLst>
              <a:ext uri="{FF2B5EF4-FFF2-40B4-BE49-F238E27FC236}">
                <a16:creationId xmlns:a16="http://schemas.microsoft.com/office/drawing/2014/main" id="{24D3F1E5-BA25-4DC9-A45D-55573E24CC5B}"/>
              </a:ext>
            </a:extLst>
          </p:cNvPr>
          <p:cNvSpPr>
            <a:spLocks noGrp="1"/>
          </p:cNvSpPr>
          <p:nvPr>
            <p:ph type="subTitle" idx="1"/>
          </p:nvPr>
        </p:nvSpPr>
        <p:spPr/>
        <p:txBody>
          <a:bodyPr/>
          <a:lstStyle/>
          <a:p>
            <a:r>
              <a:rPr lang="fr-CA">
                <a:solidFill>
                  <a:schemeClr val="bg1"/>
                </a:solidFill>
              </a:rPr>
              <a:t>On fera un logger pour le </a:t>
            </a:r>
            <a:r>
              <a:rPr lang="fr-CA" err="1">
                <a:solidFill>
                  <a:schemeClr val="bg1"/>
                </a:solidFill>
              </a:rPr>
              <a:t>EventLog</a:t>
            </a:r>
            <a:endParaRPr lang="fr-CA">
              <a:solidFill>
                <a:schemeClr val="bg1"/>
              </a:solidFill>
            </a:endParaRPr>
          </a:p>
        </p:txBody>
      </p:sp>
    </p:spTree>
    <p:extLst>
      <p:ext uri="{BB962C8B-B14F-4D97-AF65-F5344CB8AC3E}">
        <p14:creationId xmlns:p14="http://schemas.microsoft.com/office/powerpoint/2010/main" val="28019869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4ADF8C9-128D-4D8F-9CB6-183F3076F639}"/>
              </a:ext>
            </a:extLst>
          </p:cNvPr>
          <p:cNvSpPr>
            <a:spLocks noGrp="1"/>
          </p:cNvSpPr>
          <p:nvPr>
            <p:ph type="ctrTitle"/>
          </p:nvPr>
        </p:nvSpPr>
        <p:spPr/>
        <p:txBody>
          <a:bodyPr/>
          <a:lstStyle/>
          <a:p>
            <a:r>
              <a:rPr lang="fr-CA" b="0">
                <a:ln w="0"/>
                <a:solidFill>
                  <a:schemeClr val="accent1"/>
                </a:solidFill>
                <a:effectLst>
                  <a:outerShdw blurRad="38100" dist="25400" dir="5400000" algn="ctr" rotWithShape="0">
                    <a:srgbClr val="6E747A">
                      <a:alpha val="43000"/>
                    </a:srgbClr>
                  </a:outerShdw>
                </a:effectLst>
              </a:rPr>
              <a:t>Le </a:t>
            </a:r>
            <a:r>
              <a:rPr lang="fr-CA" b="0" err="1">
                <a:ln w="0"/>
                <a:solidFill>
                  <a:schemeClr val="accent1"/>
                </a:solidFill>
                <a:effectLst>
                  <a:outerShdw blurRad="38100" dist="25400" dir="5400000" algn="ctr" rotWithShape="0">
                    <a:srgbClr val="6E747A">
                      <a:alpha val="43000"/>
                    </a:srgbClr>
                  </a:outerShdw>
                </a:effectLst>
              </a:rPr>
              <a:t>appsettings.json</a:t>
            </a:r>
            <a:r>
              <a:rPr lang="fr-CA" b="0">
                <a:ln w="0"/>
                <a:solidFill>
                  <a:schemeClr val="accent1"/>
                </a:solidFill>
                <a:effectLst>
                  <a:outerShdw blurRad="38100" dist="25400" dir="5400000" algn="ctr" rotWithShape="0">
                    <a:srgbClr val="6E747A">
                      <a:alpha val="43000"/>
                    </a:srgbClr>
                  </a:outerShdw>
                </a:effectLst>
              </a:rPr>
              <a:t> et le </a:t>
            </a:r>
            <a:r>
              <a:rPr lang="fr-CA" b="0" err="1">
                <a:ln w="0"/>
                <a:solidFill>
                  <a:schemeClr val="accent1"/>
                </a:solidFill>
                <a:effectLst>
                  <a:outerShdw blurRad="38100" dist="25400" dir="5400000" algn="ctr" rotWithShape="0">
                    <a:srgbClr val="6E747A">
                      <a:alpha val="43000"/>
                    </a:srgbClr>
                  </a:outerShdw>
                </a:effectLst>
              </a:rPr>
              <a:t>IConfiguration</a:t>
            </a:r>
            <a:endParaRPr lang="fr-CA" b="0">
              <a:ln w="0"/>
              <a:solidFill>
                <a:schemeClr val="accent1"/>
              </a:solidFill>
              <a:effectLst>
                <a:outerShdw blurRad="38100" dist="25400" dir="5400000" algn="ctr" rotWithShape="0">
                  <a:srgbClr val="6E747A">
                    <a:alpha val="43000"/>
                  </a:srgbClr>
                </a:outerShdw>
              </a:effectLst>
            </a:endParaRPr>
          </a:p>
        </p:txBody>
      </p:sp>
      <p:sp>
        <p:nvSpPr>
          <p:cNvPr id="3" name="Sous-titre 2">
            <a:extLst>
              <a:ext uri="{FF2B5EF4-FFF2-40B4-BE49-F238E27FC236}">
                <a16:creationId xmlns:a16="http://schemas.microsoft.com/office/drawing/2014/main" id="{C50E0758-8199-4D94-912B-D95168E87B4A}"/>
              </a:ext>
            </a:extLst>
          </p:cNvPr>
          <p:cNvSpPr>
            <a:spLocks noGrp="1"/>
          </p:cNvSpPr>
          <p:nvPr>
            <p:ph type="subTitle" idx="1"/>
          </p:nvPr>
        </p:nvSpPr>
        <p:spPr>
          <a:xfrm>
            <a:off x="190500" y="1371600"/>
            <a:ext cx="8763000" cy="4419600"/>
          </a:xfrm>
        </p:spPr>
        <p:txBody>
          <a:bodyPr>
            <a:normAutofit fontScale="92500" lnSpcReduction="10000"/>
          </a:bodyPr>
          <a:lstStyle/>
          <a:p>
            <a:pPr algn="l"/>
            <a:r>
              <a:rPr lang="fr-CA">
                <a:solidFill>
                  <a:schemeClr val="bg1"/>
                </a:solidFill>
              </a:rPr>
              <a:t>Le </a:t>
            </a:r>
            <a:r>
              <a:rPr lang="fr-CA" err="1">
                <a:solidFill>
                  <a:schemeClr val="bg1"/>
                </a:solidFill>
              </a:rPr>
              <a:t>appsettings</a:t>
            </a:r>
            <a:r>
              <a:rPr lang="fr-CA">
                <a:solidFill>
                  <a:schemeClr val="bg1"/>
                </a:solidFill>
              </a:rPr>
              <a:t> permet d’ajouter tous settings que vous avez de besoin : </a:t>
            </a:r>
          </a:p>
          <a:p>
            <a:pPr algn="l"/>
            <a:r>
              <a:rPr lang="fr-CA" sz="1600">
                <a:solidFill>
                  <a:schemeClr val="bg1"/>
                </a:solidFill>
                <a:latin typeface="Consolas" panose="020B0609020204030204" pitchFamily="49" charset="0"/>
              </a:rPr>
              <a:t>{</a:t>
            </a:r>
          </a:p>
          <a:p>
            <a:pPr algn="l"/>
            <a:r>
              <a:rPr lang="fr-CA" sz="1600">
                <a:solidFill>
                  <a:schemeClr val="bg1"/>
                </a:solidFill>
                <a:latin typeface="Consolas" panose="020B0609020204030204" pitchFamily="49" charset="0"/>
              </a:rPr>
              <a:t>  </a:t>
            </a:r>
            <a:r>
              <a:rPr lang="fr-CA" sz="1600">
                <a:solidFill>
                  <a:srgbClr val="FFC000"/>
                </a:solidFill>
                <a:latin typeface="Consolas" panose="020B0609020204030204" pitchFamily="49" charset="0"/>
              </a:rPr>
              <a:t>"Position": {</a:t>
            </a:r>
          </a:p>
          <a:p>
            <a:pPr algn="l"/>
            <a:r>
              <a:rPr lang="fr-CA" sz="1600">
                <a:solidFill>
                  <a:srgbClr val="FFC000"/>
                </a:solidFill>
                <a:latin typeface="Consolas" panose="020B0609020204030204" pitchFamily="49" charset="0"/>
              </a:rPr>
              <a:t>    "</a:t>
            </a:r>
            <a:r>
              <a:rPr lang="fr-CA" sz="1600" err="1">
                <a:solidFill>
                  <a:srgbClr val="FFC000"/>
                </a:solidFill>
                <a:latin typeface="Consolas" panose="020B0609020204030204" pitchFamily="49" charset="0"/>
              </a:rPr>
              <a:t>Title</a:t>
            </a:r>
            <a:r>
              <a:rPr lang="fr-CA" sz="1600">
                <a:solidFill>
                  <a:srgbClr val="FFC000"/>
                </a:solidFill>
                <a:latin typeface="Consolas" panose="020B0609020204030204" pitchFamily="49" charset="0"/>
              </a:rPr>
              <a:t>": "Editor",</a:t>
            </a:r>
          </a:p>
          <a:p>
            <a:pPr algn="l"/>
            <a:r>
              <a:rPr lang="fr-CA" sz="1600">
                <a:solidFill>
                  <a:srgbClr val="FFC000"/>
                </a:solidFill>
                <a:latin typeface="Consolas" panose="020B0609020204030204" pitchFamily="49" charset="0"/>
              </a:rPr>
              <a:t>    "Name": "Joe Smith"</a:t>
            </a:r>
          </a:p>
          <a:p>
            <a:pPr algn="l"/>
            <a:r>
              <a:rPr lang="fr-CA" sz="1600">
                <a:solidFill>
                  <a:srgbClr val="FFC000"/>
                </a:solidFill>
                <a:latin typeface="Consolas" panose="020B0609020204030204" pitchFamily="49" charset="0"/>
              </a:rPr>
              <a:t>  },</a:t>
            </a:r>
          </a:p>
          <a:p>
            <a:pPr algn="l"/>
            <a:r>
              <a:rPr lang="fr-CA" sz="1600">
                <a:solidFill>
                  <a:srgbClr val="FFC000"/>
                </a:solidFill>
                <a:latin typeface="Consolas" panose="020B0609020204030204" pitchFamily="49" charset="0"/>
              </a:rPr>
              <a:t>  "</a:t>
            </a:r>
            <a:r>
              <a:rPr lang="fr-CA" sz="1600" err="1">
                <a:solidFill>
                  <a:srgbClr val="FFC000"/>
                </a:solidFill>
                <a:latin typeface="Consolas" panose="020B0609020204030204" pitchFamily="49" charset="0"/>
              </a:rPr>
              <a:t>MyKey</a:t>
            </a:r>
            <a:r>
              <a:rPr lang="fr-CA" sz="1600">
                <a:solidFill>
                  <a:srgbClr val="FFC000"/>
                </a:solidFill>
                <a:latin typeface="Consolas" panose="020B0609020204030204" pitchFamily="49" charset="0"/>
              </a:rPr>
              <a:t>": "</a:t>
            </a:r>
            <a:r>
              <a:rPr lang="fr-CA" sz="1600" err="1">
                <a:solidFill>
                  <a:srgbClr val="FFC000"/>
                </a:solidFill>
                <a:latin typeface="Consolas" panose="020B0609020204030204" pitchFamily="49" charset="0"/>
              </a:rPr>
              <a:t>My</a:t>
            </a:r>
            <a:r>
              <a:rPr lang="fr-CA" sz="1600">
                <a:solidFill>
                  <a:srgbClr val="FFC000"/>
                </a:solidFill>
                <a:latin typeface="Consolas" panose="020B0609020204030204" pitchFamily="49" charset="0"/>
              </a:rPr>
              <a:t> </a:t>
            </a:r>
            <a:r>
              <a:rPr lang="fr-CA" sz="1600" err="1">
                <a:solidFill>
                  <a:srgbClr val="FFC000"/>
                </a:solidFill>
                <a:latin typeface="Consolas" panose="020B0609020204030204" pitchFamily="49" charset="0"/>
              </a:rPr>
              <a:t>appsettings.json</a:t>
            </a:r>
            <a:r>
              <a:rPr lang="fr-CA" sz="1600">
                <a:solidFill>
                  <a:srgbClr val="FFC000"/>
                </a:solidFill>
                <a:latin typeface="Consolas" panose="020B0609020204030204" pitchFamily="49" charset="0"/>
              </a:rPr>
              <a:t> Value",</a:t>
            </a:r>
          </a:p>
          <a:p>
            <a:pPr algn="l"/>
            <a:r>
              <a:rPr lang="fr-CA" sz="1600">
                <a:solidFill>
                  <a:schemeClr val="bg1"/>
                </a:solidFill>
                <a:latin typeface="Consolas" panose="020B0609020204030204" pitchFamily="49" charset="0"/>
              </a:rPr>
              <a:t>  "</a:t>
            </a:r>
            <a:r>
              <a:rPr lang="fr-CA" sz="1600" err="1">
                <a:solidFill>
                  <a:schemeClr val="bg1"/>
                </a:solidFill>
                <a:latin typeface="Consolas" panose="020B0609020204030204" pitchFamily="49" charset="0"/>
              </a:rPr>
              <a:t>Logging</a:t>
            </a:r>
            <a:r>
              <a:rPr lang="fr-CA" sz="1600">
                <a:solidFill>
                  <a:schemeClr val="bg1"/>
                </a:solidFill>
                <a:latin typeface="Consolas" panose="020B0609020204030204" pitchFamily="49" charset="0"/>
              </a:rPr>
              <a:t>": {</a:t>
            </a:r>
          </a:p>
          <a:p>
            <a:pPr algn="l"/>
            <a:r>
              <a:rPr lang="fr-CA" sz="1600">
                <a:solidFill>
                  <a:schemeClr val="bg1"/>
                </a:solidFill>
                <a:latin typeface="Consolas" panose="020B0609020204030204" pitchFamily="49" charset="0"/>
              </a:rPr>
              <a:t>    "</a:t>
            </a:r>
            <a:r>
              <a:rPr lang="fr-CA" sz="1600" err="1">
                <a:solidFill>
                  <a:schemeClr val="bg1"/>
                </a:solidFill>
                <a:latin typeface="Consolas" panose="020B0609020204030204" pitchFamily="49" charset="0"/>
              </a:rPr>
              <a:t>LogLevel</a:t>
            </a:r>
            <a:r>
              <a:rPr lang="fr-CA" sz="1600">
                <a:solidFill>
                  <a:schemeClr val="bg1"/>
                </a:solidFill>
                <a:latin typeface="Consolas" panose="020B0609020204030204" pitchFamily="49" charset="0"/>
              </a:rPr>
              <a:t>": {</a:t>
            </a:r>
          </a:p>
          <a:p>
            <a:pPr algn="l"/>
            <a:r>
              <a:rPr lang="fr-CA" sz="1600">
                <a:solidFill>
                  <a:schemeClr val="bg1"/>
                </a:solidFill>
                <a:latin typeface="Consolas" panose="020B0609020204030204" pitchFamily="49" charset="0"/>
              </a:rPr>
              <a:t>      "Default": "Information",</a:t>
            </a:r>
          </a:p>
          <a:p>
            <a:pPr algn="l"/>
            <a:r>
              <a:rPr lang="fr-CA" sz="1600">
                <a:solidFill>
                  <a:schemeClr val="bg1"/>
                </a:solidFill>
                <a:latin typeface="Consolas" panose="020B0609020204030204" pitchFamily="49" charset="0"/>
              </a:rPr>
              <a:t>      "Microsoft": "Warning",</a:t>
            </a:r>
          </a:p>
          <a:p>
            <a:pPr algn="l"/>
            <a:r>
              <a:rPr lang="fr-CA" sz="1600">
                <a:solidFill>
                  <a:schemeClr val="bg1"/>
                </a:solidFill>
                <a:latin typeface="Consolas" panose="020B0609020204030204" pitchFamily="49" charset="0"/>
              </a:rPr>
              <a:t>      "</a:t>
            </a:r>
            <a:r>
              <a:rPr lang="fr-CA" sz="1600" err="1">
                <a:solidFill>
                  <a:schemeClr val="bg1"/>
                </a:solidFill>
                <a:latin typeface="Consolas" panose="020B0609020204030204" pitchFamily="49" charset="0"/>
              </a:rPr>
              <a:t>Microsoft.Hosting.Lifetime</a:t>
            </a:r>
            <a:r>
              <a:rPr lang="fr-CA" sz="1600">
                <a:solidFill>
                  <a:schemeClr val="bg1"/>
                </a:solidFill>
                <a:latin typeface="Consolas" panose="020B0609020204030204" pitchFamily="49" charset="0"/>
              </a:rPr>
              <a:t>": "Information"</a:t>
            </a:r>
          </a:p>
          <a:p>
            <a:pPr algn="l"/>
            <a:r>
              <a:rPr lang="fr-CA" sz="1600">
                <a:solidFill>
                  <a:schemeClr val="bg1"/>
                </a:solidFill>
                <a:latin typeface="Consolas" panose="020B0609020204030204" pitchFamily="49" charset="0"/>
              </a:rPr>
              <a:t>    }</a:t>
            </a:r>
          </a:p>
          <a:p>
            <a:pPr algn="l"/>
            <a:r>
              <a:rPr lang="fr-CA" sz="1600">
                <a:solidFill>
                  <a:schemeClr val="bg1"/>
                </a:solidFill>
                <a:latin typeface="Consolas" panose="020B0609020204030204" pitchFamily="49" charset="0"/>
              </a:rPr>
              <a:t>  },</a:t>
            </a:r>
          </a:p>
          <a:p>
            <a:pPr algn="l"/>
            <a:r>
              <a:rPr lang="fr-CA" sz="1600">
                <a:solidFill>
                  <a:schemeClr val="bg1"/>
                </a:solidFill>
                <a:latin typeface="Consolas" panose="020B0609020204030204" pitchFamily="49" charset="0"/>
              </a:rPr>
              <a:t>  "</a:t>
            </a:r>
            <a:r>
              <a:rPr lang="fr-CA" sz="1600" err="1">
                <a:solidFill>
                  <a:schemeClr val="bg1"/>
                </a:solidFill>
                <a:latin typeface="Consolas" panose="020B0609020204030204" pitchFamily="49" charset="0"/>
              </a:rPr>
              <a:t>AllowedHosts</a:t>
            </a:r>
            <a:r>
              <a:rPr lang="fr-CA" sz="1600">
                <a:solidFill>
                  <a:schemeClr val="bg1"/>
                </a:solidFill>
                <a:latin typeface="Consolas" panose="020B0609020204030204" pitchFamily="49" charset="0"/>
              </a:rPr>
              <a:t>": "*"</a:t>
            </a:r>
          </a:p>
          <a:p>
            <a:pPr algn="l"/>
            <a:r>
              <a:rPr lang="fr-CA" sz="1600">
                <a:solidFill>
                  <a:schemeClr val="bg1"/>
                </a:solidFill>
                <a:latin typeface="Consolas" panose="020B0609020204030204" pitchFamily="49" charset="0"/>
              </a:rPr>
              <a:t>}</a:t>
            </a:r>
            <a:endParaRPr lang="fr-CA">
              <a:solidFill>
                <a:schemeClr val="bg1"/>
              </a:solidFill>
              <a:latin typeface="Consolas" panose="020B0609020204030204" pitchFamily="49" charset="0"/>
            </a:endParaRPr>
          </a:p>
        </p:txBody>
      </p:sp>
    </p:spTree>
    <p:extLst>
      <p:ext uri="{BB962C8B-B14F-4D97-AF65-F5344CB8AC3E}">
        <p14:creationId xmlns:p14="http://schemas.microsoft.com/office/powerpoint/2010/main" val="321495440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EA492B7-2623-46ED-BA14-056BBCA11386}"/>
              </a:ext>
            </a:extLst>
          </p:cNvPr>
          <p:cNvSpPr>
            <a:spLocks noGrp="1"/>
          </p:cNvSpPr>
          <p:nvPr>
            <p:ph type="ctrTitle"/>
          </p:nvPr>
        </p:nvSpPr>
        <p:spPr/>
        <p:txBody>
          <a:bodyPr/>
          <a:lstStyle/>
          <a:p>
            <a:r>
              <a:rPr lang="fr-CA" b="0">
                <a:ln w="0"/>
                <a:solidFill>
                  <a:schemeClr val="accent1"/>
                </a:solidFill>
                <a:effectLst>
                  <a:outerShdw blurRad="38100" dist="25400" dir="5400000" algn="ctr" rotWithShape="0">
                    <a:srgbClr val="6E747A">
                      <a:alpha val="43000"/>
                    </a:srgbClr>
                  </a:outerShdw>
                </a:effectLst>
              </a:rPr>
              <a:t>Utiliser un </a:t>
            </a:r>
            <a:r>
              <a:rPr lang="fr-CA" b="0" err="1">
                <a:ln w="0"/>
                <a:solidFill>
                  <a:schemeClr val="accent1"/>
                </a:solidFill>
                <a:effectLst>
                  <a:outerShdw blurRad="38100" dist="25400" dir="5400000" algn="ctr" rotWithShape="0">
                    <a:srgbClr val="6E747A">
                      <a:alpha val="43000"/>
                    </a:srgbClr>
                  </a:outerShdw>
                </a:effectLst>
              </a:rPr>
              <a:t>IConfiguration</a:t>
            </a:r>
            <a:endParaRPr lang="fr-CA" b="0">
              <a:ln w="0"/>
              <a:solidFill>
                <a:schemeClr val="accent1"/>
              </a:solidFill>
              <a:effectLst>
                <a:outerShdw blurRad="38100" dist="25400" dir="5400000" algn="ctr" rotWithShape="0">
                  <a:srgbClr val="6E747A">
                    <a:alpha val="43000"/>
                  </a:srgbClr>
                </a:outerShdw>
              </a:effectLst>
            </a:endParaRPr>
          </a:p>
        </p:txBody>
      </p:sp>
      <p:sp>
        <p:nvSpPr>
          <p:cNvPr id="3" name="Sous-titre 2">
            <a:extLst>
              <a:ext uri="{FF2B5EF4-FFF2-40B4-BE49-F238E27FC236}">
                <a16:creationId xmlns:a16="http://schemas.microsoft.com/office/drawing/2014/main" id="{8D2ACA88-7C38-41AE-A935-FF50B1622820}"/>
              </a:ext>
            </a:extLst>
          </p:cNvPr>
          <p:cNvSpPr>
            <a:spLocks noGrp="1"/>
          </p:cNvSpPr>
          <p:nvPr>
            <p:ph type="subTitle" idx="1"/>
          </p:nvPr>
        </p:nvSpPr>
        <p:spPr>
          <a:xfrm>
            <a:off x="1143000" y="2133600"/>
            <a:ext cx="7772400" cy="3657600"/>
          </a:xfrm>
        </p:spPr>
        <p:txBody>
          <a:bodyPr/>
          <a:lstStyle/>
          <a:p>
            <a:pPr algn="l"/>
            <a:r>
              <a:rPr lang="fr-CA">
                <a:solidFill>
                  <a:schemeClr val="bg1"/>
                </a:solidFill>
              </a:rPr>
              <a:t>On peut aller les chercher comme ces valeurs à partir d’un </a:t>
            </a:r>
            <a:r>
              <a:rPr lang="fr-CA" err="1">
                <a:solidFill>
                  <a:schemeClr val="bg1"/>
                </a:solidFill>
              </a:rPr>
              <a:t>Iconfiguration</a:t>
            </a:r>
            <a:r>
              <a:rPr lang="fr-CA">
                <a:solidFill>
                  <a:schemeClr val="bg1"/>
                </a:solidFill>
              </a:rPr>
              <a:t> en utilisant leur chemin dans le JSON : </a:t>
            </a:r>
          </a:p>
          <a:p>
            <a:pPr lvl="1" algn="l"/>
            <a:r>
              <a:rPr lang="fr-CA" sz="2000" b="0" i="0">
                <a:solidFill>
                  <a:schemeClr val="bg1"/>
                </a:solidFill>
                <a:effectLst/>
                <a:latin typeface="Consolas" panose="020B0609020204030204" pitchFamily="49" charset="0"/>
              </a:rPr>
              <a:t>var </a:t>
            </a:r>
            <a:r>
              <a:rPr lang="fr-CA" sz="2000" b="0" i="0" err="1">
                <a:solidFill>
                  <a:schemeClr val="bg1"/>
                </a:solidFill>
                <a:effectLst/>
                <a:latin typeface="Consolas" panose="020B0609020204030204" pitchFamily="49" charset="0"/>
              </a:rPr>
              <a:t>myKeyValue</a:t>
            </a:r>
            <a:r>
              <a:rPr lang="fr-CA" sz="2000" b="0" i="0">
                <a:solidFill>
                  <a:schemeClr val="bg1"/>
                </a:solidFill>
                <a:effectLst/>
                <a:latin typeface="Consolas" panose="020B0609020204030204" pitchFamily="49" charset="0"/>
              </a:rPr>
              <a:t> = </a:t>
            </a:r>
            <a:r>
              <a:rPr lang="fr-CA" sz="2000" b="0" i="0">
                <a:solidFill>
                  <a:schemeClr val="accent1">
                    <a:lumMod val="75000"/>
                  </a:schemeClr>
                </a:solidFill>
                <a:effectLst/>
                <a:latin typeface="Consolas" panose="020B0609020204030204" pitchFamily="49" charset="0"/>
              </a:rPr>
              <a:t>Configuration</a:t>
            </a:r>
            <a:r>
              <a:rPr lang="fr-CA" sz="2000" b="0" i="0">
                <a:solidFill>
                  <a:schemeClr val="bg1"/>
                </a:solidFill>
                <a:effectLst/>
                <a:latin typeface="Consolas" panose="020B0609020204030204" pitchFamily="49" charset="0"/>
              </a:rPr>
              <a:t>["</a:t>
            </a:r>
            <a:r>
              <a:rPr lang="fr-CA" sz="2000" b="0" i="0" err="1">
                <a:solidFill>
                  <a:schemeClr val="accent6">
                    <a:lumMod val="40000"/>
                    <a:lumOff val="60000"/>
                  </a:schemeClr>
                </a:solidFill>
                <a:effectLst/>
                <a:latin typeface="Consolas" panose="020B0609020204030204" pitchFamily="49" charset="0"/>
              </a:rPr>
              <a:t>MyKey</a:t>
            </a:r>
            <a:r>
              <a:rPr lang="fr-CA" sz="2000" b="0" i="0">
                <a:solidFill>
                  <a:schemeClr val="bg1"/>
                </a:solidFill>
                <a:effectLst/>
                <a:latin typeface="Consolas" panose="020B0609020204030204" pitchFamily="49" charset="0"/>
              </a:rPr>
              <a:t>"]; </a:t>
            </a:r>
          </a:p>
          <a:p>
            <a:pPr lvl="1" algn="l"/>
            <a:r>
              <a:rPr lang="fr-CA" sz="2000" b="0" i="0">
                <a:solidFill>
                  <a:schemeClr val="bg1"/>
                </a:solidFill>
                <a:effectLst/>
                <a:latin typeface="Consolas" panose="020B0609020204030204" pitchFamily="49" charset="0"/>
              </a:rPr>
              <a:t>var </a:t>
            </a:r>
            <a:r>
              <a:rPr lang="fr-CA" sz="2000" b="0" i="0" err="1">
                <a:solidFill>
                  <a:schemeClr val="bg1"/>
                </a:solidFill>
                <a:effectLst/>
                <a:latin typeface="Consolas" panose="020B0609020204030204" pitchFamily="49" charset="0"/>
              </a:rPr>
              <a:t>title</a:t>
            </a:r>
            <a:r>
              <a:rPr lang="fr-CA" sz="2000" b="0" i="0">
                <a:solidFill>
                  <a:schemeClr val="bg1"/>
                </a:solidFill>
                <a:effectLst/>
                <a:latin typeface="Consolas" panose="020B0609020204030204" pitchFamily="49" charset="0"/>
              </a:rPr>
              <a:t> = </a:t>
            </a:r>
            <a:r>
              <a:rPr lang="fr-CA" sz="2000" b="0" i="0">
                <a:solidFill>
                  <a:schemeClr val="accent1">
                    <a:lumMod val="75000"/>
                  </a:schemeClr>
                </a:solidFill>
                <a:effectLst/>
                <a:latin typeface="Consolas" panose="020B0609020204030204" pitchFamily="49" charset="0"/>
              </a:rPr>
              <a:t>Configuration</a:t>
            </a:r>
            <a:r>
              <a:rPr lang="fr-CA" sz="2000" b="0" i="0">
                <a:solidFill>
                  <a:schemeClr val="bg1"/>
                </a:solidFill>
                <a:effectLst/>
                <a:latin typeface="Consolas" panose="020B0609020204030204" pitchFamily="49" charset="0"/>
              </a:rPr>
              <a:t>["</a:t>
            </a:r>
            <a:r>
              <a:rPr lang="fr-CA" sz="2000" b="0" i="0" err="1">
                <a:solidFill>
                  <a:schemeClr val="accent6">
                    <a:lumMod val="40000"/>
                    <a:lumOff val="60000"/>
                  </a:schemeClr>
                </a:solidFill>
                <a:effectLst/>
                <a:latin typeface="Consolas" panose="020B0609020204030204" pitchFamily="49" charset="0"/>
              </a:rPr>
              <a:t>Position:Title</a:t>
            </a:r>
            <a:r>
              <a:rPr lang="fr-CA" sz="2000" b="0" i="0">
                <a:solidFill>
                  <a:schemeClr val="bg1"/>
                </a:solidFill>
                <a:effectLst/>
                <a:latin typeface="Consolas" panose="020B0609020204030204" pitchFamily="49" charset="0"/>
              </a:rPr>
              <a:t>"]; </a:t>
            </a:r>
          </a:p>
          <a:p>
            <a:pPr lvl="1" algn="l"/>
            <a:r>
              <a:rPr lang="fr-CA" sz="2000" b="0" i="0">
                <a:solidFill>
                  <a:schemeClr val="bg1"/>
                </a:solidFill>
                <a:effectLst/>
                <a:latin typeface="Consolas" panose="020B0609020204030204" pitchFamily="49" charset="0"/>
              </a:rPr>
              <a:t>var </a:t>
            </a:r>
            <a:r>
              <a:rPr lang="fr-CA" sz="2000" b="0" i="0" err="1">
                <a:solidFill>
                  <a:schemeClr val="bg1"/>
                </a:solidFill>
                <a:effectLst/>
                <a:latin typeface="Consolas" panose="020B0609020204030204" pitchFamily="49" charset="0"/>
              </a:rPr>
              <a:t>name</a:t>
            </a:r>
            <a:r>
              <a:rPr lang="fr-CA" sz="2000" b="0" i="0">
                <a:solidFill>
                  <a:schemeClr val="bg1"/>
                </a:solidFill>
                <a:effectLst/>
                <a:latin typeface="Consolas" panose="020B0609020204030204" pitchFamily="49" charset="0"/>
              </a:rPr>
              <a:t> = </a:t>
            </a:r>
            <a:r>
              <a:rPr lang="fr-CA" sz="2000" b="0" i="0">
                <a:solidFill>
                  <a:schemeClr val="accent1">
                    <a:lumMod val="75000"/>
                  </a:schemeClr>
                </a:solidFill>
                <a:effectLst/>
                <a:latin typeface="Consolas" panose="020B0609020204030204" pitchFamily="49" charset="0"/>
              </a:rPr>
              <a:t>Configuration</a:t>
            </a:r>
            <a:r>
              <a:rPr lang="fr-CA" sz="2000" b="0" i="0">
                <a:solidFill>
                  <a:schemeClr val="bg1"/>
                </a:solidFill>
                <a:effectLst/>
                <a:latin typeface="Consolas" panose="020B0609020204030204" pitchFamily="49" charset="0"/>
              </a:rPr>
              <a:t>["</a:t>
            </a:r>
            <a:r>
              <a:rPr lang="fr-CA" sz="2000" b="0" i="0" err="1">
                <a:solidFill>
                  <a:schemeClr val="accent6">
                    <a:lumMod val="40000"/>
                    <a:lumOff val="60000"/>
                  </a:schemeClr>
                </a:solidFill>
                <a:effectLst/>
                <a:latin typeface="Consolas" panose="020B0609020204030204" pitchFamily="49" charset="0"/>
              </a:rPr>
              <a:t>Position:Name</a:t>
            </a:r>
            <a:r>
              <a:rPr lang="fr-CA" sz="2000" b="0" i="0">
                <a:solidFill>
                  <a:schemeClr val="bg1"/>
                </a:solidFill>
                <a:effectLst/>
                <a:latin typeface="Consolas" panose="020B0609020204030204" pitchFamily="49" charset="0"/>
              </a:rPr>
              <a:t>"]; </a:t>
            </a:r>
          </a:p>
          <a:p>
            <a:pPr lvl="1" algn="l"/>
            <a:r>
              <a:rPr lang="fr-CA" sz="2000" b="0" i="0">
                <a:solidFill>
                  <a:schemeClr val="bg1"/>
                </a:solidFill>
                <a:effectLst/>
                <a:latin typeface="Consolas" panose="020B0609020204030204" pitchFamily="49" charset="0"/>
              </a:rPr>
              <a:t>var </a:t>
            </a:r>
            <a:r>
              <a:rPr lang="fr-CA" sz="2000" b="0" i="0" err="1">
                <a:solidFill>
                  <a:schemeClr val="bg1"/>
                </a:solidFill>
                <a:effectLst/>
                <a:latin typeface="Consolas" panose="020B0609020204030204" pitchFamily="49" charset="0"/>
              </a:rPr>
              <a:t>defaultLogLevel</a:t>
            </a:r>
            <a:r>
              <a:rPr lang="fr-CA" sz="2000" b="0" i="0">
                <a:solidFill>
                  <a:schemeClr val="bg1"/>
                </a:solidFill>
                <a:effectLst/>
                <a:latin typeface="Consolas" panose="020B0609020204030204" pitchFamily="49" charset="0"/>
              </a:rPr>
              <a:t> = </a:t>
            </a:r>
            <a:r>
              <a:rPr lang="fr-CA" sz="2000" b="0" i="0">
                <a:solidFill>
                  <a:schemeClr val="accent1">
                    <a:lumMod val="75000"/>
                  </a:schemeClr>
                </a:solidFill>
                <a:effectLst/>
                <a:latin typeface="Consolas" panose="020B0609020204030204" pitchFamily="49" charset="0"/>
              </a:rPr>
              <a:t>Configuration</a:t>
            </a:r>
            <a:r>
              <a:rPr lang="fr-CA" sz="2000" b="0" i="0">
                <a:solidFill>
                  <a:schemeClr val="bg1"/>
                </a:solidFill>
                <a:effectLst/>
                <a:latin typeface="Consolas" panose="020B0609020204030204" pitchFamily="49" charset="0"/>
              </a:rPr>
              <a:t>["</a:t>
            </a:r>
            <a:r>
              <a:rPr lang="fr-CA" sz="2000" b="0" i="0" err="1">
                <a:solidFill>
                  <a:schemeClr val="accent6">
                    <a:lumMod val="40000"/>
                    <a:lumOff val="60000"/>
                  </a:schemeClr>
                </a:solidFill>
                <a:effectLst/>
                <a:latin typeface="Consolas" panose="020B0609020204030204" pitchFamily="49" charset="0"/>
              </a:rPr>
              <a:t>Logging:LogLevel:Default</a:t>
            </a:r>
            <a:r>
              <a:rPr lang="fr-CA" sz="2000" b="0" i="0">
                <a:solidFill>
                  <a:schemeClr val="bg1"/>
                </a:solidFill>
                <a:effectLst/>
                <a:latin typeface="Consolas" panose="020B0609020204030204" pitchFamily="49" charset="0"/>
              </a:rPr>
              <a:t>"];</a:t>
            </a:r>
            <a:endParaRPr lang="fr-CA" sz="2000">
              <a:solidFill>
                <a:schemeClr val="bg1"/>
              </a:solidFill>
              <a:latin typeface="Consolas" panose="020B0609020204030204" pitchFamily="49" charset="0"/>
            </a:endParaRPr>
          </a:p>
        </p:txBody>
      </p:sp>
    </p:spTree>
    <p:extLst>
      <p:ext uri="{BB962C8B-B14F-4D97-AF65-F5344CB8AC3E}">
        <p14:creationId xmlns:p14="http://schemas.microsoft.com/office/powerpoint/2010/main" val="24824537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8E7F1C6-0893-4E5C-8979-FB0835561964}"/>
              </a:ext>
            </a:extLst>
          </p:cNvPr>
          <p:cNvSpPr>
            <a:spLocks noGrp="1"/>
          </p:cNvSpPr>
          <p:nvPr>
            <p:ph type="ctrTitle"/>
          </p:nvPr>
        </p:nvSpPr>
        <p:spPr/>
        <p:txBody>
          <a:bodyPr/>
          <a:lstStyle/>
          <a:p>
            <a:r>
              <a:rPr lang="fr-CA" b="0">
                <a:ln w="0"/>
                <a:solidFill>
                  <a:schemeClr val="accent1"/>
                </a:solidFill>
                <a:effectLst>
                  <a:outerShdw blurRad="38100" dist="25400" dir="5400000" algn="ctr" rotWithShape="0">
                    <a:srgbClr val="6E747A">
                      <a:alpha val="43000"/>
                    </a:srgbClr>
                  </a:outerShdw>
                </a:effectLst>
              </a:rPr>
              <a:t>Faire plusieurs </a:t>
            </a:r>
            <a:r>
              <a:rPr lang="fr-CA" b="0" err="1">
                <a:ln w="0"/>
                <a:solidFill>
                  <a:schemeClr val="accent1"/>
                </a:solidFill>
                <a:effectLst>
                  <a:outerShdw blurRad="38100" dist="25400" dir="5400000" algn="ctr" rotWithShape="0">
                    <a:srgbClr val="6E747A">
                      <a:alpha val="43000"/>
                    </a:srgbClr>
                  </a:outerShdw>
                </a:effectLst>
              </a:rPr>
              <a:t>AppSettings</a:t>
            </a:r>
            <a:r>
              <a:rPr lang="fr-CA" b="0">
                <a:ln w="0"/>
                <a:solidFill>
                  <a:schemeClr val="accent1"/>
                </a:solidFill>
                <a:effectLst>
                  <a:outerShdw blurRad="38100" dist="25400" dir="5400000" algn="ctr" rotWithShape="0">
                    <a:srgbClr val="6E747A">
                      <a:alpha val="43000"/>
                    </a:srgbClr>
                  </a:outerShdw>
                </a:effectLst>
              </a:rPr>
              <a:t>. </a:t>
            </a:r>
          </a:p>
        </p:txBody>
      </p:sp>
      <p:sp>
        <p:nvSpPr>
          <p:cNvPr id="3" name="Sous-titre 2">
            <a:extLst>
              <a:ext uri="{FF2B5EF4-FFF2-40B4-BE49-F238E27FC236}">
                <a16:creationId xmlns:a16="http://schemas.microsoft.com/office/drawing/2014/main" id="{74274E61-6BF5-4435-B632-178353CBFA56}"/>
              </a:ext>
            </a:extLst>
          </p:cNvPr>
          <p:cNvSpPr>
            <a:spLocks noGrp="1"/>
          </p:cNvSpPr>
          <p:nvPr>
            <p:ph type="subTitle" idx="1"/>
          </p:nvPr>
        </p:nvSpPr>
        <p:spPr>
          <a:xfrm>
            <a:off x="228600" y="1371600"/>
            <a:ext cx="8686800" cy="4419600"/>
          </a:xfrm>
        </p:spPr>
        <p:txBody>
          <a:bodyPr/>
          <a:lstStyle/>
          <a:p>
            <a:pPr algn="l"/>
            <a:r>
              <a:rPr lang="fr-CA">
                <a:solidFill>
                  <a:schemeClr val="bg1"/>
                </a:solidFill>
              </a:rPr>
              <a:t>L’ajout de </a:t>
            </a:r>
            <a:r>
              <a:rPr lang="fr-CA" err="1">
                <a:solidFill>
                  <a:schemeClr val="bg1"/>
                </a:solidFill>
              </a:rPr>
              <a:t>AppSettings</a:t>
            </a:r>
            <a:r>
              <a:rPr lang="fr-CA">
                <a:solidFill>
                  <a:schemeClr val="bg1"/>
                </a:solidFill>
              </a:rPr>
              <a:t> permet d’avoir des paramètres particuliers selon l’environnement. </a:t>
            </a:r>
          </a:p>
          <a:p>
            <a:pPr algn="l"/>
            <a:endParaRPr lang="fr-CA">
              <a:solidFill>
                <a:schemeClr val="bg1"/>
              </a:solidFill>
            </a:endParaRPr>
          </a:p>
          <a:p>
            <a:pPr marL="342900" indent="-342900" algn="l">
              <a:buFont typeface="Arial" panose="020B0604020202020204" pitchFamily="34" charset="0"/>
              <a:buChar char="•"/>
            </a:pPr>
            <a:r>
              <a:rPr lang="fr-CA">
                <a:solidFill>
                  <a:schemeClr val="bg1"/>
                </a:solidFill>
              </a:rPr>
              <a:t>Il va lire le </a:t>
            </a:r>
            <a:r>
              <a:rPr lang="fr-CA" err="1">
                <a:solidFill>
                  <a:schemeClr val="bg1"/>
                </a:solidFill>
              </a:rPr>
              <a:t>AppSettings.json</a:t>
            </a:r>
            <a:endParaRPr lang="fr-CA">
              <a:solidFill>
                <a:schemeClr val="bg1"/>
              </a:solidFill>
            </a:endParaRPr>
          </a:p>
          <a:p>
            <a:pPr marL="342900" indent="-342900" algn="l">
              <a:buFont typeface="Arial" panose="020B0604020202020204" pitchFamily="34" charset="0"/>
              <a:buChar char="•"/>
            </a:pPr>
            <a:r>
              <a:rPr lang="fr-CA">
                <a:solidFill>
                  <a:schemeClr val="bg1"/>
                </a:solidFill>
              </a:rPr>
              <a:t>Il va lire le </a:t>
            </a:r>
            <a:r>
              <a:rPr lang="fr-CA" err="1">
                <a:solidFill>
                  <a:schemeClr val="bg1"/>
                </a:solidFill>
              </a:rPr>
              <a:t>AppSettings</a:t>
            </a:r>
            <a:r>
              <a:rPr lang="fr-CA">
                <a:solidFill>
                  <a:schemeClr val="bg1"/>
                </a:solidFill>
              </a:rPr>
              <a:t>.{Environnement}.</a:t>
            </a:r>
            <a:r>
              <a:rPr lang="fr-CA" err="1">
                <a:solidFill>
                  <a:schemeClr val="bg1"/>
                </a:solidFill>
              </a:rPr>
              <a:t>json</a:t>
            </a:r>
            <a:r>
              <a:rPr lang="fr-CA">
                <a:solidFill>
                  <a:schemeClr val="bg1"/>
                </a:solidFill>
              </a:rPr>
              <a:t>. </a:t>
            </a:r>
          </a:p>
          <a:p>
            <a:pPr marL="342900" indent="-342900" algn="l">
              <a:buFont typeface="Arial" panose="020B0604020202020204" pitchFamily="34" charset="0"/>
              <a:buChar char="•"/>
            </a:pPr>
            <a:r>
              <a:rPr lang="fr-CA">
                <a:solidFill>
                  <a:schemeClr val="bg1"/>
                </a:solidFill>
              </a:rPr>
              <a:t>S’il y a des clés identiques, il va écraser le contenu qu’il y avait dans </a:t>
            </a:r>
            <a:r>
              <a:rPr lang="fr-CA" err="1">
                <a:solidFill>
                  <a:schemeClr val="bg1"/>
                </a:solidFill>
              </a:rPr>
              <a:t>AppSettings.json</a:t>
            </a:r>
            <a:endParaRPr lang="fr-CA">
              <a:solidFill>
                <a:schemeClr val="bg1"/>
              </a:solidFill>
            </a:endParaRPr>
          </a:p>
          <a:p>
            <a:pPr marL="342900" indent="-342900" algn="l">
              <a:buFont typeface="Arial" panose="020B0604020202020204" pitchFamily="34" charset="0"/>
              <a:buChar char="•"/>
            </a:pPr>
            <a:r>
              <a:rPr lang="fr-CA">
                <a:solidFill>
                  <a:schemeClr val="bg1"/>
                </a:solidFill>
              </a:rPr>
              <a:t>L’environnement est nommé avec la variable d’environnement : ASPNETCORE_ENVIRONMENT</a:t>
            </a:r>
          </a:p>
          <a:p>
            <a:endParaRPr lang="fr-CA">
              <a:solidFill>
                <a:schemeClr val="bg1"/>
              </a:solidFill>
            </a:endParaRPr>
          </a:p>
        </p:txBody>
      </p:sp>
    </p:spTree>
    <p:extLst>
      <p:ext uri="{BB962C8B-B14F-4D97-AF65-F5344CB8AC3E}">
        <p14:creationId xmlns:p14="http://schemas.microsoft.com/office/powerpoint/2010/main" val="318440196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5A1E4D5-F971-430D-8951-3BA37EFD87CF}"/>
              </a:ext>
            </a:extLst>
          </p:cNvPr>
          <p:cNvSpPr>
            <a:spLocks noGrp="1"/>
          </p:cNvSpPr>
          <p:nvPr>
            <p:ph type="ctrTitle"/>
          </p:nvPr>
        </p:nvSpPr>
        <p:spPr/>
        <p:txBody>
          <a:bodyPr/>
          <a:lstStyle/>
          <a:p>
            <a:r>
              <a:rPr lang="fr-CA">
                <a:solidFill>
                  <a:schemeClr val="accent1">
                    <a:lumMod val="75000"/>
                  </a:schemeClr>
                </a:solidFill>
              </a:rPr>
              <a:t>Vous l’utilisez déjà...</a:t>
            </a:r>
          </a:p>
        </p:txBody>
      </p:sp>
      <p:pic>
        <p:nvPicPr>
          <p:cNvPr id="5" name="Image 4">
            <a:extLst>
              <a:ext uri="{FF2B5EF4-FFF2-40B4-BE49-F238E27FC236}">
                <a16:creationId xmlns:a16="http://schemas.microsoft.com/office/drawing/2014/main" id="{D2B18354-023E-4885-ADD3-625C4C985494}"/>
              </a:ext>
            </a:extLst>
          </p:cNvPr>
          <p:cNvPicPr>
            <a:picLocks noChangeAspect="1"/>
          </p:cNvPicPr>
          <p:nvPr/>
        </p:nvPicPr>
        <p:blipFill>
          <a:blip r:embed="rId2"/>
          <a:stretch>
            <a:fillRect/>
          </a:stretch>
        </p:blipFill>
        <p:spPr>
          <a:xfrm>
            <a:off x="228600" y="1219200"/>
            <a:ext cx="4813962" cy="4233059"/>
          </a:xfrm>
          <a:prstGeom prst="rect">
            <a:avLst/>
          </a:prstGeom>
        </p:spPr>
      </p:pic>
      <p:sp>
        <p:nvSpPr>
          <p:cNvPr id="6" name="Rectangle 5">
            <a:extLst>
              <a:ext uri="{FF2B5EF4-FFF2-40B4-BE49-F238E27FC236}">
                <a16:creationId xmlns:a16="http://schemas.microsoft.com/office/drawing/2014/main" id="{8F57C785-B2F1-4531-BD0B-2D875703E76C}"/>
              </a:ext>
            </a:extLst>
          </p:cNvPr>
          <p:cNvSpPr/>
          <p:nvPr/>
        </p:nvSpPr>
        <p:spPr>
          <a:xfrm>
            <a:off x="838200" y="3962400"/>
            <a:ext cx="2971800" cy="381000"/>
          </a:xfrm>
          <a:prstGeom prst="rect">
            <a:avLst/>
          </a:prstGeom>
          <a:solidFill>
            <a:srgbClr val="FDD146">
              <a:alpha val="1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pic>
        <p:nvPicPr>
          <p:cNvPr id="8" name="Image 7">
            <a:extLst>
              <a:ext uri="{FF2B5EF4-FFF2-40B4-BE49-F238E27FC236}">
                <a16:creationId xmlns:a16="http://schemas.microsoft.com/office/drawing/2014/main" id="{B6F152BC-4D25-4D6B-817B-79858367C8AE}"/>
              </a:ext>
            </a:extLst>
          </p:cNvPr>
          <p:cNvPicPr>
            <a:picLocks noChangeAspect="1"/>
          </p:cNvPicPr>
          <p:nvPr/>
        </p:nvPicPr>
        <p:blipFill>
          <a:blip r:embed="rId3"/>
          <a:stretch>
            <a:fillRect/>
          </a:stretch>
        </p:blipFill>
        <p:spPr>
          <a:xfrm>
            <a:off x="5334000" y="1560624"/>
            <a:ext cx="3458058" cy="1343212"/>
          </a:xfrm>
          <a:prstGeom prst="rect">
            <a:avLst/>
          </a:prstGeom>
        </p:spPr>
      </p:pic>
    </p:spTree>
    <p:extLst>
      <p:ext uri="{BB962C8B-B14F-4D97-AF65-F5344CB8AC3E}">
        <p14:creationId xmlns:p14="http://schemas.microsoft.com/office/powerpoint/2010/main" val="374851724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6517A9B-EF8D-44D2-9C62-BC5862AFADF8}"/>
              </a:ext>
            </a:extLst>
          </p:cNvPr>
          <p:cNvSpPr>
            <a:spLocks noGrp="1"/>
          </p:cNvSpPr>
          <p:nvPr>
            <p:ph type="ctrTitle"/>
          </p:nvPr>
        </p:nvSpPr>
        <p:spPr>
          <a:xfrm>
            <a:off x="76200" y="636587"/>
            <a:ext cx="9067800" cy="1470025"/>
          </a:xfrm>
        </p:spPr>
        <p:txBody>
          <a:bodyPr/>
          <a:lstStyle/>
          <a:p>
            <a:r>
              <a:rPr lang="fr-CA" b="0">
                <a:ln w="0"/>
                <a:solidFill>
                  <a:schemeClr val="accent1"/>
                </a:solidFill>
                <a:effectLst>
                  <a:outerShdw blurRad="38100" dist="25400" dir="5400000" algn="ctr" rotWithShape="0">
                    <a:srgbClr val="6E747A">
                      <a:alpha val="43000"/>
                    </a:srgbClr>
                  </a:outerShdw>
                </a:effectLst>
              </a:rPr>
              <a:t>Un </a:t>
            </a:r>
            <a:r>
              <a:rPr lang="fr-CA" b="0" err="1">
                <a:ln w="0"/>
                <a:solidFill>
                  <a:schemeClr val="accent1"/>
                </a:solidFill>
                <a:effectLst>
                  <a:outerShdw blurRad="38100" dist="25400" dir="5400000" algn="ctr" rotWithShape="0">
                    <a:srgbClr val="6E747A">
                      <a:alpha val="43000"/>
                    </a:srgbClr>
                  </a:outerShdw>
                </a:effectLst>
              </a:rPr>
              <a:t>dataseed</a:t>
            </a:r>
            <a:r>
              <a:rPr lang="fr-CA" b="0">
                <a:ln w="0"/>
                <a:solidFill>
                  <a:schemeClr val="accent1"/>
                </a:solidFill>
                <a:effectLst>
                  <a:outerShdw blurRad="38100" dist="25400" dir="5400000" algn="ctr" rotWithShape="0">
                    <a:srgbClr val="6E747A">
                      <a:alpha val="43000"/>
                    </a:srgbClr>
                  </a:outerShdw>
                </a:effectLst>
              </a:rPr>
              <a:t> différents par environnement ou selon les configurations</a:t>
            </a:r>
          </a:p>
        </p:txBody>
      </p:sp>
      <p:sp>
        <p:nvSpPr>
          <p:cNvPr id="3" name="Sous-titre 2">
            <a:extLst>
              <a:ext uri="{FF2B5EF4-FFF2-40B4-BE49-F238E27FC236}">
                <a16:creationId xmlns:a16="http://schemas.microsoft.com/office/drawing/2014/main" id="{C198740C-9B42-46B8-9E4F-680A919D3992}"/>
              </a:ext>
            </a:extLst>
          </p:cNvPr>
          <p:cNvSpPr>
            <a:spLocks noGrp="1"/>
          </p:cNvSpPr>
          <p:nvPr>
            <p:ph type="subTitle" idx="1"/>
          </p:nvPr>
        </p:nvSpPr>
        <p:spPr>
          <a:xfrm>
            <a:off x="0" y="2209800"/>
            <a:ext cx="9067800" cy="3352800"/>
          </a:xfrm>
        </p:spPr>
        <p:txBody>
          <a:bodyPr/>
          <a:lstStyle/>
          <a:p>
            <a:r>
              <a:rPr lang="fr-CA">
                <a:solidFill>
                  <a:schemeClr val="bg1"/>
                </a:solidFill>
              </a:rPr>
              <a:t>Vous avez déjà ajouté un </a:t>
            </a:r>
            <a:r>
              <a:rPr lang="fr-CA" err="1">
                <a:solidFill>
                  <a:schemeClr val="bg1"/>
                </a:solidFill>
              </a:rPr>
              <a:t>DataSeed</a:t>
            </a:r>
            <a:r>
              <a:rPr lang="fr-CA">
                <a:solidFill>
                  <a:schemeClr val="bg1"/>
                </a:solidFill>
              </a:rPr>
              <a:t>. </a:t>
            </a:r>
          </a:p>
          <a:p>
            <a:r>
              <a:rPr lang="fr-CA">
                <a:solidFill>
                  <a:schemeClr val="bg1"/>
                </a:solidFill>
              </a:rPr>
              <a:t>Aujourd’hui, on va en faire un par environnement ou par configuration.</a:t>
            </a:r>
          </a:p>
        </p:txBody>
      </p:sp>
      <p:graphicFrame>
        <p:nvGraphicFramePr>
          <p:cNvPr id="4" name="Objet 3">
            <a:extLst>
              <a:ext uri="{FF2B5EF4-FFF2-40B4-BE49-F238E27FC236}">
                <a16:creationId xmlns:a16="http://schemas.microsoft.com/office/drawing/2014/main" id="{CB684CB6-588F-4768-8AB9-D4DECA93DA9E}"/>
              </a:ext>
            </a:extLst>
          </p:cNvPr>
          <p:cNvGraphicFramePr>
            <a:graphicFrameLocks noChangeAspect="1"/>
          </p:cNvGraphicFramePr>
          <p:nvPr>
            <p:extLst>
              <p:ext uri="{D42A27DB-BD31-4B8C-83A1-F6EECF244321}">
                <p14:modId xmlns:p14="http://schemas.microsoft.com/office/powerpoint/2010/main" val="1693732850"/>
              </p:ext>
            </p:extLst>
          </p:nvPr>
        </p:nvGraphicFramePr>
        <p:xfrm>
          <a:off x="304800" y="3594100"/>
          <a:ext cx="8775700" cy="2862263"/>
        </p:xfrm>
        <a:graphic>
          <a:graphicData uri="http://schemas.openxmlformats.org/presentationml/2006/ole">
            <mc:AlternateContent xmlns:mc="http://schemas.openxmlformats.org/markup-compatibility/2006">
              <mc:Choice xmlns:v="urn:schemas-microsoft-com:vml" Requires="v">
                <p:oleObj name="Document" r:id="rId2" imgW="12273120" imgH="4013640" progId="Word.OpenDocumentText.12">
                  <p:embed/>
                </p:oleObj>
              </mc:Choice>
              <mc:Fallback>
                <p:oleObj name="Document" r:id="rId2" imgW="12273120" imgH="4013640" progId="Word.OpenDocumentText.12">
                  <p:embed/>
                  <p:pic>
                    <p:nvPicPr>
                      <p:cNvPr id="4" name="Objet 3">
                        <a:extLst>
                          <a:ext uri="{FF2B5EF4-FFF2-40B4-BE49-F238E27FC236}">
                            <a16:creationId xmlns:a16="http://schemas.microsoft.com/office/drawing/2014/main" id="{CB684CB6-588F-4768-8AB9-D4DECA93DA9E}"/>
                          </a:ext>
                        </a:extLst>
                      </p:cNvPr>
                      <p:cNvPicPr/>
                      <p:nvPr/>
                    </p:nvPicPr>
                    <p:blipFill>
                      <a:blip r:embed="rId3"/>
                      <a:stretch>
                        <a:fillRect/>
                      </a:stretch>
                    </p:blipFill>
                    <p:spPr>
                      <a:xfrm>
                        <a:off x="304800" y="3594100"/>
                        <a:ext cx="8775700" cy="2862263"/>
                      </a:xfrm>
                      <a:prstGeom prst="rect">
                        <a:avLst/>
                      </a:prstGeom>
                    </p:spPr>
                  </p:pic>
                </p:oleObj>
              </mc:Fallback>
            </mc:AlternateContent>
          </a:graphicData>
        </a:graphic>
      </p:graphicFrame>
    </p:spTree>
    <p:extLst>
      <p:ext uri="{BB962C8B-B14F-4D97-AF65-F5344CB8AC3E}">
        <p14:creationId xmlns:p14="http://schemas.microsoft.com/office/powerpoint/2010/main" val="29861212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583238F-A58F-4B68-8FD6-C47EAB447466}"/>
              </a:ext>
            </a:extLst>
          </p:cNvPr>
          <p:cNvSpPr>
            <a:spLocks noGrp="1"/>
          </p:cNvSpPr>
          <p:nvPr>
            <p:ph type="ctrTitle"/>
          </p:nvPr>
        </p:nvSpPr>
        <p:spPr/>
        <p:txBody>
          <a:bodyPr/>
          <a:lstStyle/>
          <a:p>
            <a:r>
              <a:rPr lang="fr-CA"/>
              <a:t>Les </a:t>
            </a:r>
            <a:r>
              <a:rPr lang="fr-CA" err="1"/>
              <a:t>seed</a:t>
            </a:r>
            <a:r>
              <a:rPr lang="fr-CA"/>
              <a:t> sans le </a:t>
            </a:r>
            <a:r>
              <a:rPr lang="fr-CA" err="1"/>
              <a:t>HasData</a:t>
            </a:r>
            <a:r>
              <a:rPr lang="fr-CA"/>
              <a:t>.</a:t>
            </a:r>
          </a:p>
        </p:txBody>
      </p:sp>
      <p:sp>
        <p:nvSpPr>
          <p:cNvPr id="3" name="Sous-titre 2">
            <a:extLst>
              <a:ext uri="{FF2B5EF4-FFF2-40B4-BE49-F238E27FC236}">
                <a16:creationId xmlns:a16="http://schemas.microsoft.com/office/drawing/2014/main" id="{0727F798-DD25-470C-BA2A-6D90FAFC2D88}"/>
              </a:ext>
            </a:extLst>
          </p:cNvPr>
          <p:cNvSpPr>
            <a:spLocks noGrp="1"/>
          </p:cNvSpPr>
          <p:nvPr>
            <p:ph type="subTitle" idx="1"/>
          </p:nvPr>
        </p:nvSpPr>
        <p:spPr>
          <a:xfrm>
            <a:off x="228600" y="1371600"/>
            <a:ext cx="5029200" cy="4419600"/>
          </a:xfrm>
        </p:spPr>
        <p:txBody>
          <a:bodyPr/>
          <a:lstStyle/>
          <a:p>
            <a:pPr algn="l"/>
            <a:r>
              <a:rPr lang="fr-CA">
                <a:solidFill>
                  <a:schemeClr val="bg1"/>
                </a:solidFill>
              </a:rPr>
              <a:t>Un </a:t>
            </a:r>
            <a:r>
              <a:rPr lang="fr-CA" err="1">
                <a:solidFill>
                  <a:schemeClr val="bg1"/>
                </a:solidFill>
              </a:rPr>
              <a:t>seed</a:t>
            </a:r>
            <a:r>
              <a:rPr lang="fr-CA">
                <a:solidFill>
                  <a:schemeClr val="bg1"/>
                </a:solidFill>
              </a:rPr>
              <a:t> sans le </a:t>
            </a:r>
            <a:r>
              <a:rPr lang="fr-CA" err="1">
                <a:solidFill>
                  <a:schemeClr val="bg1"/>
                </a:solidFill>
              </a:rPr>
              <a:t>HasData</a:t>
            </a:r>
            <a:r>
              <a:rPr lang="fr-CA">
                <a:solidFill>
                  <a:schemeClr val="bg1"/>
                </a:solidFill>
              </a:rPr>
              <a:t> permet de faire des </a:t>
            </a:r>
            <a:r>
              <a:rPr lang="fr-CA" err="1">
                <a:solidFill>
                  <a:schemeClr val="bg1"/>
                </a:solidFill>
              </a:rPr>
              <a:t>seeds</a:t>
            </a:r>
            <a:r>
              <a:rPr lang="fr-CA">
                <a:solidFill>
                  <a:schemeClr val="bg1"/>
                </a:solidFill>
              </a:rPr>
              <a:t> par configuration.</a:t>
            </a:r>
          </a:p>
          <a:p>
            <a:pPr algn="l"/>
            <a:endParaRPr lang="fr-CA">
              <a:solidFill>
                <a:schemeClr val="bg1"/>
              </a:solidFill>
            </a:endParaRPr>
          </a:p>
          <a:p>
            <a:pPr algn="l"/>
            <a:r>
              <a:rPr lang="fr-CA">
                <a:solidFill>
                  <a:schemeClr val="bg1"/>
                </a:solidFill>
              </a:rPr>
              <a:t>Le principe est... </a:t>
            </a:r>
          </a:p>
          <a:p>
            <a:pPr algn="l"/>
            <a:endParaRPr lang="fr-CA">
              <a:solidFill>
                <a:schemeClr val="bg1"/>
              </a:solidFill>
            </a:endParaRPr>
          </a:p>
          <a:p>
            <a:pPr algn="l"/>
            <a:r>
              <a:rPr lang="fr-CA">
                <a:solidFill>
                  <a:schemeClr val="bg1"/>
                </a:solidFill>
              </a:rPr>
              <a:t>Si je n’ai pas de données ajoutes-en. On les ajoute comme d’habitude et on les génère par </a:t>
            </a:r>
            <a:r>
              <a:rPr lang="fr-CA" err="1">
                <a:solidFill>
                  <a:schemeClr val="bg1"/>
                </a:solidFill>
              </a:rPr>
              <a:t>Bogus</a:t>
            </a:r>
            <a:r>
              <a:rPr lang="fr-CA">
                <a:solidFill>
                  <a:schemeClr val="bg1"/>
                </a:solidFill>
              </a:rPr>
              <a:t>. </a:t>
            </a:r>
          </a:p>
        </p:txBody>
      </p:sp>
      <p:graphicFrame>
        <p:nvGraphicFramePr>
          <p:cNvPr id="4" name="Objet 3">
            <a:extLst>
              <a:ext uri="{FF2B5EF4-FFF2-40B4-BE49-F238E27FC236}">
                <a16:creationId xmlns:a16="http://schemas.microsoft.com/office/drawing/2014/main" id="{9D8205EC-4FE2-4E7B-92B6-4935BD47C26A}"/>
              </a:ext>
            </a:extLst>
          </p:cNvPr>
          <p:cNvGraphicFramePr>
            <a:graphicFrameLocks noChangeAspect="1"/>
          </p:cNvGraphicFramePr>
          <p:nvPr>
            <p:extLst>
              <p:ext uri="{D42A27DB-BD31-4B8C-83A1-F6EECF244321}">
                <p14:modId xmlns:p14="http://schemas.microsoft.com/office/powerpoint/2010/main" val="3245825213"/>
              </p:ext>
            </p:extLst>
          </p:nvPr>
        </p:nvGraphicFramePr>
        <p:xfrm>
          <a:off x="5562600" y="1600200"/>
          <a:ext cx="3014663" cy="4064000"/>
        </p:xfrm>
        <a:graphic>
          <a:graphicData uri="http://schemas.openxmlformats.org/presentationml/2006/ole">
            <mc:AlternateContent xmlns:mc="http://schemas.openxmlformats.org/markup-compatibility/2006">
              <mc:Choice xmlns:v="urn:schemas-microsoft-com:vml" Requires="v">
                <p:oleObj name="Document" r:id="rId2" imgW="6087240" imgH="8204040" progId="Word.OpenDocumentText.12">
                  <p:embed/>
                </p:oleObj>
              </mc:Choice>
              <mc:Fallback>
                <p:oleObj name="Document" r:id="rId2" imgW="6087240" imgH="8204040" progId="Word.OpenDocumentText.12">
                  <p:embed/>
                  <p:pic>
                    <p:nvPicPr>
                      <p:cNvPr id="4" name="Objet 3">
                        <a:extLst>
                          <a:ext uri="{FF2B5EF4-FFF2-40B4-BE49-F238E27FC236}">
                            <a16:creationId xmlns:a16="http://schemas.microsoft.com/office/drawing/2014/main" id="{9D8205EC-4FE2-4E7B-92B6-4935BD47C26A}"/>
                          </a:ext>
                        </a:extLst>
                      </p:cNvPr>
                      <p:cNvPicPr/>
                      <p:nvPr/>
                    </p:nvPicPr>
                    <p:blipFill>
                      <a:blip r:embed="rId3"/>
                      <a:stretch>
                        <a:fillRect/>
                      </a:stretch>
                    </p:blipFill>
                    <p:spPr>
                      <a:xfrm>
                        <a:off x="5562600" y="1600200"/>
                        <a:ext cx="3014663" cy="4064000"/>
                      </a:xfrm>
                      <a:prstGeom prst="rect">
                        <a:avLst/>
                      </a:prstGeom>
                    </p:spPr>
                  </p:pic>
                </p:oleObj>
              </mc:Fallback>
            </mc:AlternateContent>
          </a:graphicData>
        </a:graphic>
      </p:graphicFrame>
    </p:spTree>
    <p:extLst>
      <p:ext uri="{BB962C8B-B14F-4D97-AF65-F5344CB8AC3E}">
        <p14:creationId xmlns:p14="http://schemas.microsoft.com/office/powerpoint/2010/main" val="31694058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32EEF2C-D44C-4047-AF7C-EE936C241BF9}"/>
              </a:ext>
            </a:extLst>
          </p:cNvPr>
          <p:cNvSpPr>
            <a:spLocks noGrp="1"/>
          </p:cNvSpPr>
          <p:nvPr>
            <p:ph type="ctrTitle"/>
          </p:nvPr>
        </p:nvSpPr>
        <p:spPr>
          <a:xfrm>
            <a:off x="76200" y="331787"/>
            <a:ext cx="9067800" cy="1470025"/>
          </a:xfrm>
        </p:spPr>
        <p:txBody>
          <a:bodyPr>
            <a:normAutofit fontScale="90000"/>
          </a:bodyPr>
          <a:lstStyle/>
          <a:p>
            <a:r>
              <a:rPr lang="fr-CA"/>
              <a:t>Pourquoi est-ce important? Essayons de voir comment on ferait sans Injection de dépendance (DI)</a:t>
            </a:r>
          </a:p>
        </p:txBody>
      </p:sp>
      <p:sp>
        <p:nvSpPr>
          <p:cNvPr id="4" name="Sous-titre 3">
            <a:extLst>
              <a:ext uri="{FF2B5EF4-FFF2-40B4-BE49-F238E27FC236}">
                <a16:creationId xmlns:a16="http://schemas.microsoft.com/office/drawing/2014/main" id="{5F8D2258-60FF-4E94-A53A-C5E37B99FF26}"/>
              </a:ext>
            </a:extLst>
          </p:cNvPr>
          <p:cNvSpPr>
            <a:spLocks noGrp="1"/>
          </p:cNvSpPr>
          <p:nvPr>
            <p:ph type="subTitle" idx="1"/>
          </p:nvPr>
        </p:nvSpPr>
        <p:spPr>
          <a:xfrm>
            <a:off x="-152400" y="1524000"/>
            <a:ext cx="9067800" cy="4267200"/>
          </a:xfrm>
        </p:spPr>
        <p:txBody>
          <a:bodyPr/>
          <a:lstStyle/>
          <a:p>
            <a:r>
              <a:rPr lang="fr-CA">
                <a:solidFill>
                  <a:schemeClr val="tx1"/>
                </a:solidFill>
              </a:rPr>
              <a:t>Voici un </a:t>
            </a:r>
            <a:r>
              <a:rPr lang="fr-CA" err="1">
                <a:solidFill>
                  <a:schemeClr val="tx1"/>
                </a:solidFill>
              </a:rPr>
              <a:t>ViewModel</a:t>
            </a:r>
            <a:r>
              <a:rPr lang="fr-CA">
                <a:solidFill>
                  <a:schemeClr val="tx1"/>
                </a:solidFill>
              </a:rPr>
              <a:t> qui utilise des services : </a:t>
            </a:r>
          </a:p>
        </p:txBody>
      </p:sp>
      <p:graphicFrame>
        <p:nvGraphicFramePr>
          <p:cNvPr id="9" name="Objet 8">
            <a:extLst>
              <a:ext uri="{FF2B5EF4-FFF2-40B4-BE49-F238E27FC236}">
                <a16:creationId xmlns:a16="http://schemas.microsoft.com/office/drawing/2014/main" id="{DED52E8B-8657-43E5-A6C6-CBBD1EC65B5A}"/>
              </a:ext>
            </a:extLst>
          </p:cNvPr>
          <p:cNvGraphicFramePr>
            <a:graphicFrameLocks noChangeAspect="1"/>
          </p:cNvGraphicFramePr>
          <p:nvPr>
            <p:extLst>
              <p:ext uri="{D42A27DB-BD31-4B8C-83A1-F6EECF244321}">
                <p14:modId xmlns:p14="http://schemas.microsoft.com/office/powerpoint/2010/main" val="2304140598"/>
              </p:ext>
            </p:extLst>
          </p:nvPr>
        </p:nvGraphicFramePr>
        <p:xfrm>
          <a:off x="565150" y="2209800"/>
          <a:ext cx="7632700" cy="3695094"/>
        </p:xfrm>
        <a:graphic>
          <a:graphicData uri="http://schemas.openxmlformats.org/presentationml/2006/ole">
            <mc:AlternateContent xmlns:mc="http://schemas.openxmlformats.org/markup-compatibility/2006">
              <mc:Choice xmlns:v="urn:schemas-microsoft-com:vml" Requires="v">
                <p:oleObj name="Document" r:id="rId2" imgW="5464800" imgH="2646000" progId="Word.OpenDocumentText.12">
                  <p:embed/>
                </p:oleObj>
              </mc:Choice>
              <mc:Fallback>
                <p:oleObj name="Document" r:id="rId2" imgW="5464800" imgH="2646000" progId="Word.OpenDocumentText.12">
                  <p:embed/>
                  <p:pic>
                    <p:nvPicPr>
                      <p:cNvPr id="9" name="Objet 8">
                        <a:extLst>
                          <a:ext uri="{FF2B5EF4-FFF2-40B4-BE49-F238E27FC236}">
                            <a16:creationId xmlns:a16="http://schemas.microsoft.com/office/drawing/2014/main" id="{DED52E8B-8657-43E5-A6C6-CBBD1EC65B5A}"/>
                          </a:ext>
                        </a:extLst>
                      </p:cNvPr>
                      <p:cNvPicPr/>
                      <p:nvPr/>
                    </p:nvPicPr>
                    <p:blipFill>
                      <a:blip r:embed="rId3"/>
                      <a:stretch>
                        <a:fillRect/>
                      </a:stretch>
                    </p:blipFill>
                    <p:spPr>
                      <a:xfrm>
                        <a:off x="565150" y="2209800"/>
                        <a:ext cx="7632700" cy="3695094"/>
                      </a:xfrm>
                      <a:prstGeom prst="rect">
                        <a:avLst/>
                      </a:prstGeom>
                      <a:solidFill>
                        <a:schemeClr val="bg1"/>
                      </a:solidFill>
                      <a:ln w="101600">
                        <a:solidFill>
                          <a:schemeClr val="bg1"/>
                        </a:solidFill>
                      </a:ln>
                    </p:spPr>
                  </p:pic>
                </p:oleObj>
              </mc:Fallback>
            </mc:AlternateContent>
          </a:graphicData>
        </a:graphic>
      </p:graphicFrame>
    </p:spTree>
    <p:extLst>
      <p:ext uri="{BB962C8B-B14F-4D97-AF65-F5344CB8AC3E}">
        <p14:creationId xmlns:p14="http://schemas.microsoft.com/office/powerpoint/2010/main" val="33148689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960ECB8-23C8-4CDB-BF2C-8D81936DA457}"/>
              </a:ext>
            </a:extLst>
          </p:cNvPr>
          <p:cNvSpPr>
            <a:spLocks noGrp="1"/>
          </p:cNvSpPr>
          <p:nvPr>
            <p:ph type="ctrTitle"/>
          </p:nvPr>
        </p:nvSpPr>
        <p:spPr/>
        <p:txBody>
          <a:bodyPr/>
          <a:lstStyle/>
          <a:p>
            <a:r>
              <a:rPr lang="fr-CA"/>
              <a:t>Comment le créer?</a:t>
            </a:r>
          </a:p>
        </p:txBody>
      </p:sp>
      <p:sp>
        <p:nvSpPr>
          <p:cNvPr id="3" name="Sous-titre 2">
            <a:extLst>
              <a:ext uri="{FF2B5EF4-FFF2-40B4-BE49-F238E27FC236}">
                <a16:creationId xmlns:a16="http://schemas.microsoft.com/office/drawing/2014/main" id="{D5AC06E6-58BA-42E6-840F-811FFA6EC48D}"/>
              </a:ext>
            </a:extLst>
          </p:cNvPr>
          <p:cNvSpPr>
            <a:spLocks noGrp="1"/>
          </p:cNvSpPr>
          <p:nvPr>
            <p:ph type="subTitle" idx="1"/>
          </p:nvPr>
        </p:nvSpPr>
        <p:spPr>
          <a:xfrm>
            <a:off x="0" y="1371600"/>
            <a:ext cx="8915400" cy="4419600"/>
          </a:xfrm>
        </p:spPr>
        <p:txBody>
          <a:bodyPr>
            <a:normAutofit/>
          </a:bodyPr>
          <a:lstStyle/>
          <a:p>
            <a:r>
              <a:rPr lang="fr-CA">
                <a:solidFill>
                  <a:schemeClr val="tx1"/>
                </a:solidFill>
              </a:rPr>
              <a:t>Si on devait le créer manuellement, sûrement qu’on devrait faire quelque chose comme ceci : </a:t>
            </a:r>
          </a:p>
          <a:p>
            <a:endParaRPr lang="fr-CA">
              <a:solidFill>
                <a:schemeClr val="tx1"/>
              </a:solidFill>
            </a:endParaRPr>
          </a:p>
          <a:p>
            <a:endParaRPr lang="fr-CA">
              <a:solidFill>
                <a:schemeClr val="tx1"/>
              </a:solidFill>
            </a:endParaRPr>
          </a:p>
          <a:p>
            <a:endParaRPr lang="fr-CA">
              <a:solidFill>
                <a:schemeClr val="tx1"/>
              </a:solidFill>
            </a:endParaRPr>
          </a:p>
          <a:p>
            <a:endParaRPr lang="fr-CA">
              <a:solidFill>
                <a:schemeClr val="tx1"/>
              </a:solidFill>
            </a:endParaRPr>
          </a:p>
          <a:p>
            <a:endParaRPr lang="fr-CA">
              <a:solidFill>
                <a:schemeClr val="tx1"/>
              </a:solidFill>
            </a:endParaRPr>
          </a:p>
          <a:p>
            <a:r>
              <a:rPr lang="fr-CA">
                <a:solidFill>
                  <a:schemeClr val="tx1"/>
                </a:solidFill>
              </a:rPr>
              <a:t>Et ce</a:t>
            </a:r>
            <a:r>
              <a:rPr lang="fr-CA" u="sng">
                <a:solidFill>
                  <a:schemeClr val="tx1"/>
                </a:solidFill>
              </a:rPr>
              <a:t>, pour toutes les instances de </a:t>
            </a:r>
            <a:r>
              <a:rPr lang="fr-CA" u="sng" err="1">
                <a:solidFill>
                  <a:schemeClr val="tx1"/>
                </a:solidFill>
              </a:rPr>
              <a:t>ViewModel</a:t>
            </a:r>
            <a:r>
              <a:rPr lang="fr-CA" u="sng">
                <a:solidFill>
                  <a:schemeClr val="tx1"/>
                </a:solidFill>
              </a:rPr>
              <a:t> </a:t>
            </a:r>
            <a:r>
              <a:rPr lang="fr-CA">
                <a:solidFill>
                  <a:schemeClr val="tx1"/>
                </a:solidFill>
              </a:rPr>
              <a:t>qu’on veut faire. </a:t>
            </a:r>
          </a:p>
          <a:p>
            <a:r>
              <a:rPr lang="fr-CA">
                <a:solidFill>
                  <a:schemeClr val="tx1"/>
                </a:solidFill>
              </a:rPr>
              <a:t>Mais qu’est-ce qui arriverait si on veut changer le </a:t>
            </a:r>
            <a:r>
              <a:rPr lang="fr-CA" err="1">
                <a:solidFill>
                  <a:schemeClr val="tx1"/>
                </a:solidFill>
              </a:rPr>
              <a:t>DialogService</a:t>
            </a:r>
            <a:r>
              <a:rPr lang="fr-CA">
                <a:solidFill>
                  <a:schemeClr val="tx1"/>
                </a:solidFill>
              </a:rPr>
              <a:t> pour un autre?</a:t>
            </a:r>
          </a:p>
          <a:p>
            <a:endParaRPr lang="fr-CA"/>
          </a:p>
          <a:p>
            <a:endParaRPr lang="fr-CA"/>
          </a:p>
        </p:txBody>
      </p:sp>
      <p:graphicFrame>
        <p:nvGraphicFramePr>
          <p:cNvPr id="8" name="Objet 7">
            <a:extLst>
              <a:ext uri="{FF2B5EF4-FFF2-40B4-BE49-F238E27FC236}">
                <a16:creationId xmlns:a16="http://schemas.microsoft.com/office/drawing/2014/main" id="{23AD8426-0145-4CF2-849C-F1D1F3BF0BE8}"/>
              </a:ext>
            </a:extLst>
          </p:cNvPr>
          <p:cNvGraphicFramePr>
            <a:graphicFrameLocks noChangeAspect="1"/>
          </p:cNvGraphicFramePr>
          <p:nvPr>
            <p:extLst>
              <p:ext uri="{D42A27DB-BD31-4B8C-83A1-F6EECF244321}">
                <p14:modId xmlns:p14="http://schemas.microsoft.com/office/powerpoint/2010/main" val="2755157280"/>
              </p:ext>
            </p:extLst>
          </p:nvPr>
        </p:nvGraphicFramePr>
        <p:xfrm>
          <a:off x="609600" y="2493962"/>
          <a:ext cx="7855306" cy="1620838"/>
        </p:xfrm>
        <a:graphic>
          <a:graphicData uri="http://schemas.openxmlformats.org/presentationml/2006/ole">
            <mc:AlternateContent xmlns:mc="http://schemas.openxmlformats.org/markup-compatibility/2006">
              <mc:Choice xmlns:v="urn:schemas-microsoft-com:vml" Requires="v">
                <p:oleObj name="Document" r:id="rId2" imgW="6088320" imgH="1262160" progId="Word.OpenDocumentText.12">
                  <p:embed/>
                </p:oleObj>
              </mc:Choice>
              <mc:Fallback>
                <p:oleObj name="Document" r:id="rId2" imgW="6088320" imgH="1262160" progId="Word.OpenDocumentText.12">
                  <p:embed/>
                  <p:pic>
                    <p:nvPicPr>
                      <p:cNvPr id="8" name="Objet 7">
                        <a:extLst>
                          <a:ext uri="{FF2B5EF4-FFF2-40B4-BE49-F238E27FC236}">
                            <a16:creationId xmlns:a16="http://schemas.microsoft.com/office/drawing/2014/main" id="{23AD8426-0145-4CF2-849C-F1D1F3BF0BE8}"/>
                          </a:ext>
                        </a:extLst>
                      </p:cNvPr>
                      <p:cNvPicPr/>
                      <p:nvPr/>
                    </p:nvPicPr>
                    <p:blipFill>
                      <a:blip r:embed="rId3"/>
                      <a:stretch>
                        <a:fillRect/>
                      </a:stretch>
                    </p:blipFill>
                    <p:spPr>
                      <a:xfrm>
                        <a:off x="609600" y="2493962"/>
                        <a:ext cx="7855306" cy="1620838"/>
                      </a:xfrm>
                      <a:prstGeom prst="rect">
                        <a:avLst/>
                      </a:prstGeom>
                      <a:solidFill>
                        <a:schemeClr val="bg1"/>
                      </a:solidFill>
                      <a:ln w="127000">
                        <a:solidFill>
                          <a:schemeClr val="bg1"/>
                        </a:solidFill>
                      </a:ln>
                    </p:spPr>
                  </p:pic>
                </p:oleObj>
              </mc:Fallback>
            </mc:AlternateContent>
          </a:graphicData>
        </a:graphic>
      </p:graphicFrame>
    </p:spTree>
    <p:extLst>
      <p:ext uri="{BB962C8B-B14F-4D97-AF65-F5344CB8AC3E}">
        <p14:creationId xmlns:p14="http://schemas.microsoft.com/office/powerpoint/2010/main" val="21231966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960ECB8-23C8-4CDB-BF2C-8D81936DA457}"/>
              </a:ext>
            </a:extLst>
          </p:cNvPr>
          <p:cNvSpPr>
            <a:spLocks noGrp="1"/>
          </p:cNvSpPr>
          <p:nvPr>
            <p:ph type="ctrTitle"/>
          </p:nvPr>
        </p:nvSpPr>
        <p:spPr>
          <a:xfrm>
            <a:off x="38100" y="499801"/>
            <a:ext cx="9067800" cy="1470025"/>
          </a:xfrm>
        </p:spPr>
        <p:txBody>
          <a:bodyPr/>
          <a:lstStyle/>
          <a:p>
            <a:r>
              <a:rPr lang="fr-CA"/>
              <a:t>Changer un service sans </a:t>
            </a:r>
            <a:r>
              <a:rPr lang="fr-CA" err="1"/>
              <a:t>Dependency</a:t>
            </a:r>
            <a:r>
              <a:rPr lang="fr-CA"/>
              <a:t> Injection. </a:t>
            </a:r>
            <a:br>
              <a:rPr lang="fr-CA"/>
            </a:br>
            <a:r>
              <a:rPr lang="fr-CA"/>
              <a:t>:(</a:t>
            </a:r>
          </a:p>
        </p:txBody>
      </p:sp>
      <p:sp>
        <p:nvSpPr>
          <p:cNvPr id="3" name="Sous-titre 2">
            <a:extLst>
              <a:ext uri="{FF2B5EF4-FFF2-40B4-BE49-F238E27FC236}">
                <a16:creationId xmlns:a16="http://schemas.microsoft.com/office/drawing/2014/main" id="{D5AC06E6-58BA-42E6-840F-811FFA6EC48D}"/>
              </a:ext>
            </a:extLst>
          </p:cNvPr>
          <p:cNvSpPr>
            <a:spLocks noGrp="1"/>
          </p:cNvSpPr>
          <p:nvPr>
            <p:ph type="subTitle" idx="1"/>
          </p:nvPr>
        </p:nvSpPr>
        <p:spPr>
          <a:xfrm>
            <a:off x="0" y="1371600"/>
            <a:ext cx="8915400" cy="4419600"/>
          </a:xfrm>
        </p:spPr>
        <p:txBody>
          <a:bodyPr>
            <a:normAutofit/>
          </a:bodyPr>
          <a:lstStyle/>
          <a:p>
            <a:endParaRPr lang="fr-CA">
              <a:solidFill>
                <a:schemeClr val="tx1"/>
              </a:solidFill>
            </a:endParaRPr>
          </a:p>
          <a:p>
            <a:endParaRPr lang="fr-CA">
              <a:solidFill>
                <a:schemeClr val="tx1"/>
              </a:solidFill>
            </a:endParaRPr>
          </a:p>
          <a:p>
            <a:endParaRPr lang="fr-CA">
              <a:solidFill>
                <a:schemeClr val="tx1"/>
              </a:solidFill>
            </a:endParaRPr>
          </a:p>
          <a:p>
            <a:endParaRPr lang="fr-CA">
              <a:solidFill>
                <a:schemeClr val="tx1"/>
              </a:solidFill>
            </a:endParaRPr>
          </a:p>
          <a:p>
            <a:endParaRPr lang="fr-CA">
              <a:solidFill>
                <a:schemeClr val="tx1"/>
              </a:solidFill>
            </a:endParaRPr>
          </a:p>
          <a:p>
            <a:r>
              <a:rPr lang="fr-CA">
                <a:solidFill>
                  <a:schemeClr val="tx1"/>
                </a:solidFill>
              </a:rPr>
              <a:t>Cette modification devrait être faite partout…. </a:t>
            </a:r>
          </a:p>
          <a:p>
            <a:r>
              <a:rPr lang="fr-CA">
                <a:solidFill>
                  <a:schemeClr val="tx1"/>
                </a:solidFill>
              </a:rPr>
              <a:t>Si on utilise ce </a:t>
            </a:r>
            <a:r>
              <a:rPr lang="fr-CA" err="1">
                <a:solidFill>
                  <a:schemeClr val="tx1"/>
                </a:solidFill>
              </a:rPr>
              <a:t>ViewModel</a:t>
            </a:r>
            <a:r>
              <a:rPr lang="fr-CA">
                <a:solidFill>
                  <a:schemeClr val="tx1"/>
                </a:solidFill>
              </a:rPr>
              <a:t> à 50 endroits, il faut le modifier et tester à 50 endroits. </a:t>
            </a:r>
          </a:p>
          <a:p>
            <a:r>
              <a:rPr lang="fr-CA">
                <a:solidFill>
                  <a:schemeClr val="tx1"/>
                </a:solidFill>
              </a:rPr>
              <a:t>Et si on voulait le faire par configuration maintenant? </a:t>
            </a:r>
            <a:endParaRPr lang="fr-CA"/>
          </a:p>
          <a:p>
            <a:endParaRPr lang="fr-CA"/>
          </a:p>
        </p:txBody>
      </p:sp>
      <p:graphicFrame>
        <p:nvGraphicFramePr>
          <p:cNvPr id="8" name="Objet 7">
            <a:extLst>
              <a:ext uri="{FF2B5EF4-FFF2-40B4-BE49-F238E27FC236}">
                <a16:creationId xmlns:a16="http://schemas.microsoft.com/office/drawing/2014/main" id="{23AD8426-0145-4CF2-849C-F1D1F3BF0BE8}"/>
              </a:ext>
            </a:extLst>
          </p:cNvPr>
          <p:cNvGraphicFramePr>
            <a:graphicFrameLocks noChangeAspect="1"/>
          </p:cNvGraphicFramePr>
          <p:nvPr>
            <p:extLst>
              <p:ext uri="{D42A27DB-BD31-4B8C-83A1-F6EECF244321}">
                <p14:modId xmlns:p14="http://schemas.microsoft.com/office/powerpoint/2010/main" val="1526613722"/>
              </p:ext>
            </p:extLst>
          </p:nvPr>
        </p:nvGraphicFramePr>
        <p:xfrm>
          <a:off x="993775" y="1979613"/>
          <a:ext cx="5957888" cy="1233487"/>
        </p:xfrm>
        <a:graphic>
          <a:graphicData uri="http://schemas.openxmlformats.org/presentationml/2006/ole">
            <mc:AlternateContent xmlns:mc="http://schemas.openxmlformats.org/markup-compatibility/2006">
              <mc:Choice xmlns:v="urn:schemas-microsoft-com:vml" Requires="v">
                <p:oleObj name="Document" r:id="rId2" imgW="6088320" imgH="1262160" progId="Word.OpenDocumentText.12">
                  <p:embed/>
                </p:oleObj>
              </mc:Choice>
              <mc:Fallback>
                <p:oleObj name="Document" r:id="rId2" imgW="6088320" imgH="1262160" progId="Word.OpenDocumentText.12">
                  <p:embed/>
                  <p:pic>
                    <p:nvPicPr>
                      <p:cNvPr id="8" name="Objet 7">
                        <a:extLst>
                          <a:ext uri="{FF2B5EF4-FFF2-40B4-BE49-F238E27FC236}">
                            <a16:creationId xmlns:a16="http://schemas.microsoft.com/office/drawing/2014/main" id="{23AD8426-0145-4CF2-849C-F1D1F3BF0BE8}"/>
                          </a:ext>
                        </a:extLst>
                      </p:cNvPr>
                      <p:cNvPicPr/>
                      <p:nvPr/>
                    </p:nvPicPr>
                    <p:blipFill>
                      <a:blip r:embed="rId3"/>
                      <a:stretch>
                        <a:fillRect/>
                      </a:stretch>
                    </p:blipFill>
                    <p:spPr>
                      <a:xfrm>
                        <a:off x="993775" y="1979613"/>
                        <a:ext cx="5957888" cy="1233487"/>
                      </a:xfrm>
                      <a:prstGeom prst="rect">
                        <a:avLst/>
                      </a:prstGeom>
                      <a:solidFill>
                        <a:schemeClr val="bg1"/>
                      </a:solidFill>
                      <a:ln w="127000">
                        <a:solidFill>
                          <a:schemeClr val="bg1"/>
                        </a:solidFill>
                      </a:ln>
                    </p:spPr>
                  </p:pic>
                </p:oleObj>
              </mc:Fallback>
            </mc:AlternateContent>
          </a:graphicData>
        </a:graphic>
      </p:graphicFrame>
    </p:spTree>
    <p:extLst>
      <p:ext uri="{BB962C8B-B14F-4D97-AF65-F5344CB8AC3E}">
        <p14:creationId xmlns:p14="http://schemas.microsoft.com/office/powerpoint/2010/main" val="23060563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72F8BE9-E92E-4DA9-8C4C-930404F5FC76}"/>
              </a:ext>
            </a:extLst>
          </p:cNvPr>
          <p:cNvSpPr>
            <a:spLocks noGrp="1"/>
          </p:cNvSpPr>
          <p:nvPr>
            <p:ph type="ctrTitle"/>
          </p:nvPr>
        </p:nvSpPr>
        <p:spPr/>
        <p:txBody>
          <a:bodyPr/>
          <a:lstStyle/>
          <a:p>
            <a:r>
              <a:rPr lang="fr-CA"/>
              <a:t>Modifier le service selon une configuration sans DI :(</a:t>
            </a:r>
          </a:p>
        </p:txBody>
      </p:sp>
      <p:graphicFrame>
        <p:nvGraphicFramePr>
          <p:cNvPr id="4" name="Objet 3">
            <a:extLst>
              <a:ext uri="{FF2B5EF4-FFF2-40B4-BE49-F238E27FC236}">
                <a16:creationId xmlns:a16="http://schemas.microsoft.com/office/drawing/2014/main" id="{883438EB-A4A9-43EA-BA23-D05067A2BBC7}"/>
              </a:ext>
            </a:extLst>
          </p:cNvPr>
          <p:cNvGraphicFramePr>
            <a:graphicFrameLocks noChangeAspect="1"/>
          </p:cNvGraphicFramePr>
          <p:nvPr>
            <p:extLst>
              <p:ext uri="{D42A27DB-BD31-4B8C-83A1-F6EECF244321}">
                <p14:modId xmlns:p14="http://schemas.microsoft.com/office/powerpoint/2010/main" val="416580767"/>
              </p:ext>
            </p:extLst>
          </p:nvPr>
        </p:nvGraphicFramePr>
        <p:xfrm>
          <a:off x="242093" y="1600200"/>
          <a:ext cx="8736013" cy="2849562"/>
        </p:xfrm>
        <a:graphic>
          <a:graphicData uri="http://schemas.openxmlformats.org/presentationml/2006/ole">
            <mc:AlternateContent xmlns:mc="http://schemas.openxmlformats.org/markup-compatibility/2006">
              <mc:Choice xmlns:v="urn:schemas-microsoft-com:vml" Requires="v">
                <p:oleObj name="Document" r:id="rId2" imgW="6088320" imgH="1986120" progId="Word.OpenDocumentText.12">
                  <p:embed/>
                </p:oleObj>
              </mc:Choice>
              <mc:Fallback>
                <p:oleObj name="Document" r:id="rId2" imgW="6088320" imgH="1986120" progId="Word.OpenDocumentText.12">
                  <p:embed/>
                  <p:pic>
                    <p:nvPicPr>
                      <p:cNvPr id="4" name="Objet 3">
                        <a:extLst>
                          <a:ext uri="{FF2B5EF4-FFF2-40B4-BE49-F238E27FC236}">
                            <a16:creationId xmlns:a16="http://schemas.microsoft.com/office/drawing/2014/main" id="{883438EB-A4A9-43EA-BA23-D05067A2BBC7}"/>
                          </a:ext>
                        </a:extLst>
                      </p:cNvPr>
                      <p:cNvPicPr/>
                      <p:nvPr/>
                    </p:nvPicPr>
                    <p:blipFill>
                      <a:blip r:embed="rId3"/>
                      <a:stretch>
                        <a:fillRect/>
                      </a:stretch>
                    </p:blipFill>
                    <p:spPr>
                      <a:xfrm>
                        <a:off x="242093" y="1600200"/>
                        <a:ext cx="8736013" cy="2849562"/>
                      </a:xfrm>
                      <a:prstGeom prst="rect">
                        <a:avLst/>
                      </a:prstGeom>
                      <a:solidFill>
                        <a:schemeClr val="bg1"/>
                      </a:solidFill>
                      <a:ln w="127000">
                        <a:solidFill>
                          <a:schemeClr val="bg1"/>
                        </a:solidFill>
                      </a:ln>
                    </p:spPr>
                  </p:pic>
                </p:oleObj>
              </mc:Fallback>
            </mc:AlternateContent>
          </a:graphicData>
        </a:graphic>
      </p:graphicFrame>
    </p:spTree>
    <p:extLst>
      <p:ext uri="{BB962C8B-B14F-4D97-AF65-F5344CB8AC3E}">
        <p14:creationId xmlns:p14="http://schemas.microsoft.com/office/powerpoint/2010/main" val="38081513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descr="Un jeune homme d'affaires a la main sur le visage">
            <a:extLst>
              <a:ext uri="{FF2B5EF4-FFF2-40B4-BE49-F238E27FC236}">
                <a16:creationId xmlns:a16="http://schemas.microsoft.com/office/drawing/2014/main" id="{52014731-3807-43B3-9081-9BE0100310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53722" y="235800"/>
            <a:ext cx="2053160" cy="6858000"/>
          </a:xfrm>
          <a:prstGeom prst="rect">
            <a:avLst/>
          </a:prstGeom>
        </p:spPr>
      </p:pic>
      <p:pic>
        <p:nvPicPr>
          <p:cNvPr id="5" name="Image 4" descr="Femme occasionnelle avec la main sur le visage">
            <a:extLst>
              <a:ext uri="{FF2B5EF4-FFF2-40B4-BE49-F238E27FC236}">
                <a16:creationId xmlns:a16="http://schemas.microsoft.com/office/drawing/2014/main" id="{A3D2577F-1A70-4494-A862-4C57A670D3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02163" y="152400"/>
            <a:ext cx="2457209" cy="6858000"/>
          </a:xfrm>
          <a:prstGeom prst="rect">
            <a:avLst/>
          </a:prstGeom>
        </p:spPr>
      </p:pic>
      <p:pic>
        <p:nvPicPr>
          <p:cNvPr id="6" name="Image 5" descr="Jeune fille main sur le front">
            <a:extLst>
              <a:ext uri="{FF2B5EF4-FFF2-40B4-BE49-F238E27FC236}">
                <a16:creationId xmlns:a16="http://schemas.microsoft.com/office/drawing/2014/main" id="{BED82079-419E-42FF-9CF9-C1F8FF49B4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24600" y="381000"/>
            <a:ext cx="2384186" cy="6858000"/>
          </a:xfrm>
          <a:prstGeom prst="rect">
            <a:avLst/>
          </a:prstGeom>
        </p:spPr>
      </p:pic>
      <p:pic>
        <p:nvPicPr>
          <p:cNvPr id="7" name="Image 6" descr="Jeune femme d'affaires main sur le front">
            <a:extLst>
              <a:ext uri="{FF2B5EF4-FFF2-40B4-BE49-F238E27FC236}">
                <a16:creationId xmlns:a16="http://schemas.microsoft.com/office/drawing/2014/main" id="{B53B60F3-723C-4378-9CD0-EE7F0EA119E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29821" y="533400"/>
            <a:ext cx="1775901" cy="6858000"/>
          </a:xfrm>
          <a:prstGeom prst="rect">
            <a:avLst/>
          </a:prstGeom>
        </p:spPr>
      </p:pic>
      <p:pic>
        <p:nvPicPr>
          <p:cNvPr id="8" name="Image 7" descr="Un homme d'affaires la main sur le visage">
            <a:extLst>
              <a:ext uri="{FF2B5EF4-FFF2-40B4-BE49-F238E27FC236}">
                <a16:creationId xmlns:a16="http://schemas.microsoft.com/office/drawing/2014/main" id="{EE43042F-5CE1-49BA-B48A-6C8169ADE9C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95821" y="533400"/>
            <a:ext cx="2287464" cy="6858000"/>
          </a:xfrm>
          <a:prstGeom prst="rect">
            <a:avLst/>
          </a:prstGeom>
        </p:spPr>
      </p:pic>
      <p:pic>
        <p:nvPicPr>
          <p:cNvPr id="9" name="Image 8" descr="Une femme d'affaires la main sur la tête">
            <a:extLst>
              <a:ext uri="{FF2B5EF4-FFF2-40B4-BE49-F238E27FC236}">
                <a16:creationId xmlns:a16="http://schemas.microsoft.com/office/drawing/2014/main" id="{E5382C87-749E-4B60-80CC-4DE6F8B147B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04800" y="450000"/>
            <a:ext cx="2632692" cy="6858000"/>
          </a:xfrm>
          <a:prstGeom prst="rect">
            <a:avLst/>
          </a:prstGeom>
        </p:spPr>
      </p:pic>
      <p:sp>
        <p:nvSpPr>
          <p:cNvPr id="10" name="ZoneTexte 9">
            <a:extLst>
              <a:ext uri="{FF2B5EF4-FFF2-40B4-BE49-F238E27FC236}">
                <a16:creationId xmlns:a16="http://schemas.microsoft.com/office/drawing/2014/main" id="{FB112150-E4C5-407C-9A9B-184D05860580}"/>
              </a:ext>
            </a:extLst>
          </p:cNvPr>
          <p:cNvSpPr txBox="1"/>
          <p:nvPr/>
        </p:nvSpPr>
        <p:spPr>
          <a:xfrm>
            <a:off x="990600" y="4572000"/>
            <a:ext cx="7162800" cy="1143000"/>
          </a:xfrm>
          <a:custGeom>
            <a:avLst/>
            <a:gdLst>
              <a:gd name="connsiteX0" fmla="*/ 0 w 7162800"/>
              <a:gd name="connsiteY0" fmla="*/ 0 h 1143000"/>
              <a:gd name="connsiteX1" fmla="*/ 794420 w 7162800"/>
              <a:gd name="connsiteY1" fmla="*/ 0 h 1143000"/>
              <a:gd name="connsiteX2" fmla="*/ 1517211 w 7162800"/>
              <a:gd name="connsiteY2" fmla="*/ 0 h 1143000"/>
              <a:gd name="connsiteX3" fmla="*/ 1953491 w 7162800"/>
              <a:gd name="connsiteY3" fmla="*/ 0 h 1143000"/>
              <a:gd name="connsiteX4" fmla="*/ 2747911 w 7162800"/>
              <a:gd name="connsiteY4" fmla="*/ 0 h 1143000"/>
              <a:gd name="connsiteX5" fmla="*/ 3399074 w 7162800"/>
              <a:gd name="connsiteY5" fmla="*/ 0 h 1143000"/>
              <a:gd name="connsiteX6" fmla="*/ 3978610 w 7162800"/>
              <a:gd name="connsiteY6" fmla="*/ 0 h 1143000"/>
              <a:gd name="connsiteX7" fmla="*/ 4773029 w 7162800"/>
              <a:gd name="connsiteY7" fmla="*/ 0 h 1143000"/>
              <a:gd name="connsiteX8" fmla="*/ 5209309 w 7162800"/>
              <a:gd name="connsiteY8" fmla="*/ 0 h 1143000"/>
              <a:gd name="connsiteX9" fmla="*/ 5717217 w 7162800"/>
              <a:gd name="connsiteY9" fmla="*/ 0 h 1143000"/>
              <a:gd name="connsiteX10" fmla="*/ 6368380 w 7162800"/>
              <a:gd name="connsiteY10" fmla="*/ 0 h 1143000"/>
              <a:gd name="connsiteX11" fmla="*/ 7162800 w 7162800"/>
              <a:gd name="connsiteY11" fmla="*/ 0 h 1143000"/>
              <a:gd name="connsiteX12" fmla="*/ 7162800 w 7162800"/>
              <a:gd name="connsiteY12" fmla="*/ 594360 h 1143000"/>
              <a:gd name="connsiteX13" fmla="*/ 7162800 w 7162800"/>
              <a:gd name="connsiteY13" fmla="*/ 1143000 h 1143000"/>
              <a:gd name="connsiteX14" fmla="*/ 6440008 w 7162800"/>
              <a:gd name="connsiteY14" fmla="*/ 1143000 h 1143000"/>
              <a:gd name="connsiteX15" fmla="*/ 5717217 w 7162800"/>
              <a:gd name="connsiteY15" fmla="*/ 1143000 h 1143000"/>
              <a:gd name="connsiteX16" fmla="*/ 5280937 w 7162800"/>
              <a:gd name="connsiteY16" fmla="*/ 1143000 h 1143000"/>
              <a:gd name="connsiteX17" fmla="*/ 4844657 w 7162800"/>
              <a:gd name="connsiteY17" fmla="*/ 1143000 h 1143000"/>
              <a:gd name="connsiteX18" fmla="*/ 4408378 w 7162800"/>
              <a:gd name="connsiteY18" fmla="*/ 1143000 h 1143000"/>
              <a:gd name="connsiteX19" fmla="*/ 3828842 w 7162800"/>
              <a:gd name="connsiteY19" fmla="*/ 1143000 h 1143000"/>
              <a:gd name="connsiteX20" fmla="*/ 3177679 w 7162800"/>
              <a:gd name="connsiteY20" fmla="*/ 1143000 h 1143000"/>
              <a:gd name="connsiteX21" fmla="*/ 2526515 w 7162800"/>
              <a:gd name="connsiteY21" fmla="*/ 1143000 h 1143000"/>
              <a:gd name="connsiteX22" fmla="*/ 1875351 w 7162800"/>
              <a:gd name="connsiteY22" fmla="*/ 1143000 h 1143000"/>
              <a:gd name="connsiteX23" fmla="*/ 1224188 w 7162800"/>
              <a:gd name="connsiteY23" fmla="*/ 1143000 h 1143000"/>
              <a:gd name="connsiteX24" fmla="*/ 0 w 7162800"/>
              <a:gd name="connsiteY24" fmla="*/ 1143000 h 1143000"/>
              <a:gd name="connsiteX25" fmla="*/ 0 w 7162800"/>
              <a:gd name="connsiteY25" fmla="*/ 548640 h 1143000"/>
              <a:gd name="connsiteX26" fmla="*/ 0 w 7162800"/>
              <a:gd name="connsiteY26" fmla="*/ 0 h 1143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7162800" h="1143000" fill="none" extrusionOk="0">
                <a:moveTo>
                  <a:pt x="0" y="0"/>
                </a:moveTo>
                <a:cubicBezTo>
                  <a:pt x="201672" y="32287"/>
                  <a:pt x="486992" y="-8909"/>
                  <a:pt x="794420" y="0"/>
                </a:cubicBezTo>
                <a:cubicBezTo>
                  <a:pt x="1101848" y="8909"/>
                  <a:pt x="1233059" y="16918"/>
                  <a:pt x="1517211" y="0"/>
                </a:cubicBezTo>
                <a:cubicBezTo>
                  <a:pt x="1801363" y="-16918"/>
                  <a:pt x="1776026" y="18423"/>
                  <a:pt x="1953491" y="0"/>
                </a:cubicBezTo>
                <a:cubicBezTo>
                  <a:pt x="2130956" y="-18423"/>
                  <a:pt x="2395882" y="-14179"/>
                  <a:pt x="2747911" y="0"/>
                </a:cubicBezTo>
                <a:cubicBezTo>
                  <a:pt x="3099940" y="14179"/>
                  <a:pt x="3163681" y="13750"/>
                  <a:pt x="3399074" y="0"/>
                </a:cubicBezTo>
                <a:cubicBezTo>
                  <a:pt x="3634467" y="-13750"/>
                  <a:pt x="3746935" y="-23642"/>
                  <a:pt x="3978610" y="0"/>
                </a:cubicBezTo>
                <a:cubicBezTo>
                  <a:pt x="4210285" y="23642"/>
                  <a:pt x="4558599" y="14733"/>
                  <a:pt x="4773029" y="0"/>
                </a:cubicBezTo>
                <a:cubicBezTo>
                  <a:pt x="4987459" y="-14733"/>
                  <a:pt x="5065946" y="-2414"/>
                  <a:pt x="5209309" y="0"/>
                </a:cubicBezTo>
                <a:cubicBezTo>
                  <a:pt x="5352672" y="2414"/>
                  <a:pt x="5466035" y="-14296"/>
                  <a:pt x="5717217" y="0"/>
                </a:cubicBezTo>
                <a:cubicBezTo>
                  <a:pt x="5968399" y="14296"/>
                  <a:pt x="6131973" y="10848"/>
                  <a:pt x="6368380" y="0"/>
                </a:cubicBezTo>
                <a:cubicBezTo>
                  <a:pt x="6604787" y="-10848"/>
                  <a:pt x="6941682" y="27117"/>
                  <a:pt x="7162800" y="0"/>
                </a:cubicBezTo>
                <a:cubicBezTo>
                  <a:pt x="7163243" y="173743"/>
                  <a:pt x="7161792" y="377250"/>
                  <a:pt x="7162800" y="594360"/>
                </a:cubicBezTo>
                <a:cubicBezTo>
                  <a:pt x="7163808" y="811470"/>
                  <a:pt x="7162734" y="1021214"/>
                  <a:pt x="7162800" y="1143000"/>
                </a:cubicBezTo>
                <a:cubicBezTo>
                  <a:pt x="6836976" y="1114540"/>
                  <a:pt x="6687814" y="1146091"/>
                  <a:pt x="6440008" y="1143000"/>
                </a:cubicBezTo>
                <a:cubicBezTo>
                  <a:pt x="6192202" y="1139909"/>
                  <a:pt x="6078060" y="1146761"/>
                  <a:pt x="5717217" y="1143000"/>
                </a:cubicBezTo>
                <a:cubicBezTo>
                  <a:pt x="5356374" y="1139239"/>
                  <a:pt x="5471999" y="1142124"/>
                  <a:pt x="5280937" y="1143000"/>
                </a:cubicBezTo>
                <a:cubicBezTo>
                  <a:pt x="5089875" y="1143876"/>
                  <a:pt x="5013437" y="1159616"/>
                  <a:pt x="4844657" y="1143000"/>
                </a:cubicBezTo>
                <a:cubicBezTo>
                  <a:pt x="4675877" y="1126384"/>
                  <a:pt x="4583272" y="1137608"/>
                  <a:pt x="4408378" y="1143000"/>
                </a:cubicBezTo>
                <a:cubicBezTo>
                  <a:pt x="4233484" y="1148392"/>
                  <a:pt x="4111439" y="1150693"/>
                  <a:pt x="3828842" y="1143000"/>
                </a:cubicBezTo>
                <a:cubicBezTo>
                  <a:pt x="3546245" y="1135307"/>
                  <a:pt x="3356004" y="1155178"/>
                  <a:pt x="3177679" y="1143000"/>
                </a:cubicBezTo>
                <a:cubicBezTo>
                  <a:pt x="2999354" y="1130822"/>
                  <a:pt x="2692560" y="1164380"/>
                  <a:pt x="2526515" y="1143000"/>
                </a:cubicBezTo>
                <a:cubicBezTo>
                  <a:pt x="2360470" y="1121620"/>
                  <a:pt x="2160203" y="1151408"/>
                  <a:pt x="1875351" y="1143000"/>
                </a:cubicBezTo>
                <a:cubicBezTo>
                  <a:pt x="1590499" y="1134592"/>
                  <a:pt x="1470820" y="1120281"/>
                  <a:pt x="1224188" y="1143000"/>
                </a:cubicBezTo>
                <a:cubicBezTo>
                  <a:pt x="977556" y="1165719"/>
                  <a:pt x="378548" y="1097223"/>
                  <a:pt x="0" y="1143000"/>
                </a:cubicBezTo>
                <a:cubicBezTo>
                  <a:pt x="19132" y="888852"/>
                  <a:pt x="26470" y="820973"/>
                  <a:pt x="0" y="548640"/>
                </a:cubicBezTo>
                <a:cubicBezTo>
                  <a:pt x="-26470" y="276307"/>
                  <a:pt x="1983" y="171019"/>
                  <a:pt x="0" y="0"/>
                </a:cubicBezTo>
                <a:close/>
              </a:path>
              <a:path w="7162800" h="1143000" stroke="0" extrusionOk="0">
                <a:moveTo>
                  <a:pt x="0" y="0"/>
                </a:moveTo>
                <a:cubicBezTo>
                  <a:pt x="393287" y="-30707"/>
                  <a:pt x="469825" y="35966"/>
                  <a:pt x="794420" y="0"/>
                </a:cubicBezTo>
                <a:cubicBezTo>
                  <a:pt x="1119015" y="-35966"/>
                  <a:pt x="1219487" y="4999"/>
                  <a:pt x="1445583" y="0"/>
                </a:cubicBezTo>
                <a:cubicBezTo>
                  <a:pt x="1671679" y="-4999"/>
                  <a:pt x="1782702" y="22485"/>
                  <a:pt x="1953491" y="0"/>
                </a:cubicBezTo>
                <a:cubicBezTo>
                  <a:pt x="2124280" y="-22485"/>
                  <a:pt x="2351891" y="25211"/>
                  <a:pt x="2604655" y="0"/>
                </a:cubicBezTo>
                <a:cubicBezTo>
                  <a:pt x="2857419" y="-25211"/>
                  <a:pt x="3046237" y="2655"/>
                  <a:pt x="3399074" y="0"/>
                </a:cubicBezTo>
                <a:cubicBezTo>
                  <a:pt x="3751911" y="-2655"/>
                  <a:pt x="3782991" y="19947"/>
                  <a:pt x="3906982" y="0"/>
                </a:cubicBezTo>
                <a:cubicBezTo>
                  <a:pt x="4030973" y="-19947"/>
                  <a:pt x="4187497" y="19688"/>
                  <a:pt x="4343261" y="0"/>
                </a:cubicBezTo>
                <a:cubicBezTo>
                  <a:pt x="4499025" y="-19688"/>
                  <a:pt x="4755910" y="4331"/>
                  <a:pt x="4994425" y="0"/>
                </a:cubicBezTo>
                <a:cubicBezTo>
                  <a:pt x="5232940" y="-4331"/>
                  <a:pt x="5503505" y="13635"/>
                  <a:pt x="5645589" y="0"/>
                </a:cubicBezTo>
                <a:cubicBezTo>
                  <a:pt x="5787673" y="-13635"/>
                  <a:pt x="6135611" y="984"/>
                  <a:pt x="6368380" y="0"/>
                </a:cubicBezTo>
                <a:cubicBezTo>
                  <a:pt x="6601149" y="-984"/>
                  <a:pt x="6967630" y="983"/>
                  <a:pt x="7162800" y="0"/>
                </a:cubicBezTo>
                <a:cubicBezTo>
                  <a:pt x="7171158" y="193006"/>
                  <a:pt x="7181656" y="294586"/>
                  <a:pt x="7162800" y="537210"/>
                </a:cubicBezTo>
                <a:cubicBezTo>
                  <a:pt x="7143945" y="779834"/>
                  <a:pt x="7180786" y="1001196"/>
                  <a:pt x="7162800" y="1143000"/>
                </a:cubicBezTo>
                <a:cubicBezTo>
                  <a:pt x="7014347" y="1138924"/>
                  <a:pt x="6835892" y="1147873"/>
                  <a:pt x="6583264" y="1143000"/>
                </a:cubicBezTo>
                <a:cubicBezTo>
                  <a:pt x="6330636" y="1138127"/>
                  <a:pt x="6148531" y="1164161"/>
                  <a:pt x="5860473" y="1143000"/>
                </a:cubicBezTo>
                <a:cubicBezTo>
                  <a:pt x="5572415" y="1121839"/>
                  <a:pt x="5316106" y="1175436"/>
                  <a:pt x="5066053" y="1143000"/>
                </a:cubicBezTo>
                <a:cubicBezTo>
                  <a:pt x="4816000" y="1110564"/>
                  <a:pt x="4506227" y="1165680"/>
                  <a:pt x="4343261" y="1143000"/>
                </a:cubicBezTo>
                <a:cubicBezTo>
                  <a:pt x="4180295" y="1120320"/>
                  <a:pt x="3914306" y="1139828"/>
                  <a:pt x="3692098" y="1143000"/>
                </a:cubicBezTo>
                <a:cubicBezTo>
                  <a:pt x="3469890" y="1146172"/>
                  <a:pt x="3351087" y="1146279"/>
                  <a:pt x="3255818" y="1143000"/>
                </a:cubicBezTo>
                <a:cubicBezTo>
                  <a:pt x="3160549" y="1139721"/>
                  <a:pt x="2849573" y="1153959"/>
                  <a:pt x="2604655" y="1143000"/>
                </a:cubicBezTo>
                <a:cubicBezTo>
                  <a:pt x="2359737" y="1132041"/>
                  <a:pt x="2057836" y="1133040"/>
                  <a:pt x="1810235" y="1143000"/>
                </a:cubicBezTo>
                <a:cubicBezTo>
                  <a:pt x="1562634" y="1152960"/>
                  <a:pt x="1190561" y="1141280"/>
                  <a:pt x="1015815" y="1143000"/>
                </a:cubicBezTo>
                <a:cubicBezTo>
                  <a:pt x="841069" y="1144720"/>
                  <a:pt x="218500" y="1179120"/>
                  <a:pt x="0" y="1143000"/>
                </a:cubicBezTo>
                <a:cubicBezTo>
                  <a:pt x="337" y="921776"/>
                  <a:pt x="-16395" y="732428"/>
                  <a:pt x="0" y="571500"/>
                </a:cubicBezTo>
                <a:cubicBezTo>
                  <a:pt x="16395" y="410572"/>
                  <a:pt x="-19528" y="283686"/>
                  <a:pt x="0" y="0"/>
                </a:cubicBezTo>
                <a:close/>
              </a:path>
            </a:pathLst>
          </a:custGeom>
          <a:solidFill>
            <a:srgbClr val="FDD146"/>
          </a:solidFill>
          <a:ln w="28575">
            <a:solidFill>
              <a:schemeClr val="tx1"/>
            </a:solidFill>
            <a:extLst>
              <a:ext uri="{C807C97D-BFC1-408E-A445-0C87EB9F89A2}">
                <ask:lineSketchStyleProps xmlns:ask="http://schemas.microsoft.com/office/drawing/2018/sketchyshapes" sd="981765707">
                  <a:prstGeom prst="rect">
                    <a:avLst/>
                  </a:prstGeom>
                  <ask:type>
                    <ask:lineSketchFreehand/>
                  </ask:type>
                </ask:lineSketchStyleProps>
              </a:ext>
            </a:extLst>
          </a:ln>
        </p:spPr>
        <p:txBody>
          <a:bodyPr wrap="square" rtlCol="0" anchor="ctr" anchorCtr="0">
            <a:noAutofit/>
          </a:bodyPr>
          <a:lstStyle/>
          <a:p>
            <a:pPr algn="ctr"/>
            <a:r>
              <a:rPr lang="fr-CA"/>
              <a:t>Sans injection de dépendances, c’est un mal de tête assuré. </a:t>
            </a:r>
          </a:p>
          <a:p>
            <a:pPr algn="ctr"/>
            <a:r>
              <a:rPr lang="fr-CA"/>
              <a:t>Si ce n’est pas maintenant, c’est pour la personne qui va le maintenir ou le tester.  </a:t>
            </a:r>
          </a:p>
        </p:txBody>
      </p:sp>
    </p:spTree>
    <p:extLst>
      <p:ext uri="{BB962C8B-B14F-4D97-AF65-F5344CB8AC3E}">
        <p14:creationId xmlns:p14="http://schemas.microsoft.com/office/powerpoint/2010/main" val="20146074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A629BDB-83A5-4E44-8458-7945F0FD6133}"/>
              </a:ext>
            </a:extLst>
          </p:cNvPr>
          <p:cNvSpPr>
            <a:spLocks noGrp="1"/>
          </p:cNvSpPr>
          <p:nvPr>
            <p:ph type="ctrTitle"/>
          </p:nvPr>
        </p:nvSpPr>
        <p:spPr/>
        <p:txBody>
          <a:bodyPr/>
          <a:lstStyle/>
          <a:p>
            <a:r>
              <a:rPr lang="fr-CA"/>
              <a:t>Comment faire pour éviter tout ça?</a:t>
            </a:r>
          </a:p>
        </p:txBody>
      </p:sp>
      <p:sp>
        <p:nvSpPr>
          <p:cNvPr id="3" name="Sous-titre 2">
            <a:extLst>
              <a:ext uri="{FF2B5EF4-FFF2-40B4-BE49-F238E27FC236}">
                <a16:creationId xmlns:a16="http://schemas.microsoft.com/office/drawing/2014/main" id="{612A1BD4-D529-48D2-92D4-D26CF219AB00}"/>
              </a:ext>
            </a:extLst>
          </p:cNvPr>
          <p:cNvSpPr>
            <a:spLocks noGrp="1"/>
          </p:cNvSpPr>
          <p:nvPr>
            <p:ph type="subTitle" idx="1"/>
          </p:nvPr>
        </p:nvSpPr>
        <p:spPr>
          <a:xfrm>
            <a:off x="228600" y="1371600"/>
            <a:ext cx="8686800" cy="4419600"/>
          </a:xfrm>
        </p:spPr>
        <p:txBody>
          <a:bodyPr>
            <a:normAutofit fontScale="70000" lnSpcReduction="20000"/>
          </a:bodyPr>
          <a:lstStyle/>
          <a:p>
            <a:r>
              <a:rPr lang="fr-CA">
                <a:solidFill>
                  <a:schemeClr val="tx1"/>
                </a:solidFill>
              </a:rPr>
              <a:t>L’injection de dépendance!</a:t>
            </a:r>
          </a:p>
          <a:p>
            <a:endParaRPr lang="fr-CA">
              <a:solidFill>
                <a:schemeClr val="tx1"/>
              </a:solidFill>
            </a:endParaRPr>
          </a:p>
          <a:p>
            <a:pPr algn="l"/>
            <a:r>
              <a:rPr lang="fr-CA">
                <a:solidFill>
                  <a:schemeClr val="tx1"/>
                </a:solidFill>
              </a:rPr>
              <a:t>C’est tellement utile, qu’il y a d’ailleurs beaucoup de librairies qui permettent de faire la même chose: </a:t>
            </a:r>
          </a:p>
          <a:p>
            <a:pPr marL="800100" lvl="1" indent="-342900" algn="l">
              <a:buFont typeface="Arial" panose="020B0604020202020204" pitchFamily="34" charset="0"/>
              <a:buChar char="•"/>
            </a:pPr>
            <a:r>
              <a:rPr lang="fr-CA" err="1">
                <a:solidFill>
                  <a:schemeClr val="tx1"/>
                </a:solidFill>
              </a:rPr>
              <a:t>AutoFac</a:t>
            </a:r>
            <a:endParaRPr lang="fr-CA">
              <a:solidFill>
                <a:schemeClr val="tx1"/>
              </a:solidFill>
            </a:endParaRPr>
          </a:p>
          <a:p>
            <a:pPr marL="800100" lvl="1" indent="-342900" algn="l">
              <a:buFont typeface="Arial" panose="020B0604020202020204" pitchFamily="34" charset="0"/>
              <a:buChar char="•"/>
            </a:pPr>
            <a:r>
              <a:rPr lang="fr-CA" err="1">
                <a:solidFill>
                  <a:schemeClr val="tx1"/>
                </a:solidFill>
              </a:rPr>
              <a:t>DryLoc</a:t>
            </a:r>
            <a:endParaRPr lang="fr-CA">
              <a:solidFill>
                <a:schemeClr val="tx1"/>
              </a:solidFill>
            </a:endParaRPr>
          </a:p>
          <a:p>
            <a:pPr marL="800100" lvl="1" indent="-342900" algn="l">
              <a:buFont typeface="Arial" panose="020B0604020202020204" pitchFamily="34" charset="0"/>
              <a:buChar char="•"/>
            </a:pPr>
            <a:r>
              <a:rPr lang="fr-CA">
                <a:solidFill>
                  <a:schemeClr val="tx1"/>
                </a:solidFill>
              </a:rPr>
              <a:t>Grace</a:t>
            </a:r>
          </a:p>
          <a:p>
            <a:pPr marL="800100" lvl="1" indent="-342900" algn="l">
              <a:buFont typeface="Arial" panose="020B0604020202020204" pitchFamily="34" charset="0"/>
              <a:buChar char="•"/>
            </a:pPr>
            <a:r>
              <a:rPr lang="fr-CA" err="1">
                <a:solidFill>
                  <a:schemeClr val="tx1"/>
                </a:solidFill>
              </a:rPr>
              <a:t>LightInject</a:t>
            </a:r>
            <a:endParaRPr lang="fr-CA">
              <a:solidFill>
                <a:schemeClr val="tx1"/>
              </a:solidFill>
            </a:endParaRPr>
          </a:p>
          <a:p>
            <a:pPr marL="800100" lvl="1" indent="-342900" algn="l">
              <a:buFont typeface="Arial" panose="020B0604020202020204" pitchFamily="34" charset="0"/>
              <a:buChar char="•"/>
            </a:pPr>
            <a:r>
              <a:rPr lang="fr-CA">
                <a:solidFill>
                  <a:schemeClr val="tx1"/>
                </a:solidFill>
              </a:rPr>
              <a:t>Lamar</a:t>
            </a:r>
          </a:p>
          <a:p>
            <a:pPr marL="800100" lvl="1" indent="-342900" algn="l">
              <a:buFont typeface="Arial" panose="020B0604020202020204" pitchFamily="34" charset="0"/>
              <a:buChar char="•"/>
            </a:pPr>
            <a:r>
              <a:rPr lang="fr-CA" err="1">
                <a:solidFill>
                  <a:schemeClr val="tx1"/>
                </a:solidFill>
              </a:rPr>
              <a:t>StashBox</a:t>
            </a:r>
            <a:endParaRPr lang="fr-CA">
              <a:solidFill>
                <a:schemeClr val="tx1"/>
              </a:solidFill>
            </a:endParaRPr>
          </a:p>
          <a:p>
            <a:pPr marL="800100" lvl="1" indent="-342900" algn="l">
              <a:buFont typeface="Arial" panose="020B0604020202020204" pitchFamily="34" charset="0"/>
              <a:buChar char="•"/>
            </a:pPr>
            <a:r>
              <a:rPr lang="fr-CA" err="1">
                <a:solidFill>
                  <a:schemeClr val="tx1"/>
                </a:solidFill>
              </a:rPr>
              <a:t>Unity</a:t>
            </a:r>
            <a:endParaRPr lang="fr-CA">
              <a:solidFill>
                <a:schemeClr val="tx1"/>
              </a:solidFill>
            </a:endParaRPr>
          </a:p>
          <a:p>
            <a:pPr marL="800100" lvl="1" indent="-342900" algn="l">
              <a:buFont typeface="Arial" panose="020B0604020202020204" pitchFamily="34" charset="0"/>
              <a:buChar char="•"/>
            </a:pPr>
            <a:r>
              <a:rPr lang="fr-CA" err="1">
                <a:solidFill>
                  <a:schemeClr val="tx1"/>
                </a:solidFill>
              </a:rPr>
              <a:t>SimpleInjector</a:t>
            </a:r>
            <a:endParaRPr lang="fr-CA">
              <a:solidFill>
                <a:schemeClr val="tx1"/>
              </a:solidFill>
            </a:endParaRPr>
          </a:p>
          <a:p>
            <a:pPr marL="800100" lvl="1" indent="-342900" algn="l">
              <a:buFont typeface="Arial" panose="020B0604020202020204" pitchFamily="34" charset="0"/>
              <a:buChar char="•"/>
            </a:pPr>
            <a:r>
              <a:rPr lang="fr-CA" err="1">
                <a:solidFill>
                  <a:schemeClr val="tx1"/>
                </a:solidFill>
              </a:rPr>
              <a:t>Ninject</a:t>
            </a:r>
            <a:endParaRPr lang="fr-CA">
              <a:solidFill>
                <a:schemeClr val="tx1"/>
              </a:solidFill>
            </a:endParaRPr>
          </a:p>
          <a:p>
            <a:pPr marL="800100" lvl="1" indent="-342900" algn="l">
              <a:buFont typeface="Arial" panose="020B0604020202020204" pitchFamily="34" charset="0"/>
              <a:buChar char="•"/>
            </a:pPr>
            <a:r>
              <a:rPr lang="fr-CA">
                <a:solidFill>
                  <a:schemeClr val="tx1"/>
                </a:solidFill>
                <a:hlinkClick r:id="rId2"/>
              </a:rPr>
              <a:t>Etc…</a:t>
            </a:r>
            <a:endParaRPr lang="fr-CA">
              <a:solidFill>
                <a:schemeClr val="tx1"/>
              </a:solidFill>
            </a:endParaRPr>
          </a:p>
        </p:txBody>
      </p:sp>
    </p:spTree>
    <p:extLst>
      <p:ext uri="{BB962C8B-B14F-4D97-AF65-F5344CB8AC3E}">
        <p14:creationId xmlns:p14="http://schemas.microsoft.com/office/powerpoint/2010/main" val="2630126520"/>
      </p:ext>
    </p:extLst>
  </p:cSld>
  <p:clrMapOvr>
    <a:masterClrMapping/>
  </p:clrMapOvr>
</p:sld>
</file>

<file path=ppt/theme/theme1.xml><?xml version="1.0" encoding="utf-8"?>
<a:theme xmlns:a="http://schemas.openxmlformats.org/drawingml/2006/main" name="Office Theme">
  <a:themeElements>
    <a:clrScheme name="Construction Area">
      <a:dk1>
        <a:sysClr val="windowText" lastClr="000000"/>
      </a:dk1>
      <a:lt1>
        <a:sysClr val="window" lastClr="FFFFFF"/>
      </a:lt1>
      <a:dk2>
        <a:srgbClr val="1F497D"/>
      </a:dk2>
      <a:lt2>
        <a:srgbClr val="EEECE1"/>
      </a:lt2>
      <a:accent1>
        <a:srgbClr val="FDD146"/>
      </a:accent1>
      <a:accent2>
        <a:srgbClr val="F0821E"/>
      </a:accent2>
      <a:accent3>
        <a:srgbClr val="BC1100"/>
      </a:accent3>
      <a:accent4>
        <a:srgbClr val="FFFFFF"/>
      </a:accent4>
      <a:accent5>
        <a:srgbClr val="0071E9"/>
      </a:accent5>
      <a:accent6>
        <a:srgbClr val="00E6E9"/>
      </a:accent6>
      <a:hlink>
        <a:srgbClr val="0000FF"/>
      </a:hlink>
      <a:folHlink>
        <a:srgbClr val="800080"/>
      </a:folHlink>
    </a:clrScheme>
    <a:fontScheme name="reflective ball">
      <a:majorFont>
        <a:latin typeface="Franklin Gothic Heavy"/>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17D1B0CE710324CA05A93EB82A6948E" ma:contentTypeVersion="9" ma:contentTypeDescription="Crée un document." ma:contentTypeScope="" ma:versionID="5381f39918b00a8dbafebef135cb63b0">
  <xsd:schema xmlns:xsd="http://www.w3.org/2001/XMLSchema" xmlns:xs="http://www.w3.org/2001/XMLSchema" xmlns:p="http://schemas.microsoft.com/office/2006/metadata/properties" xmlns:ns2="402449c1-179d-48c4-9422-13d234b0788f" targetNamespace="http://schemas.microsoft.com/office/2006/metadata/properties" ma:root="true" ma:fieldsID="821d55cbf876cf016bdb86a9c14b05b0" ns2:_="">
    <xsd:import namespace="402449c1-179d-48c4-9422-13d234b0788f"/>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2:lcf76f155ced4ddcb4097134ff3c332f" minOccurs="0"/>
                <xsd:element ref="ns2:MediaServiceGenerationTime" minOccurs="0"/>
                <xsd:element ref="ns2:MediaServiceEventHashCode"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02449c1-179d-48c4-9422-13d234b0788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dexed="true" ma:internalName="MediaServiceDateTaken" ma:readOnly="true">
      <xsd:simpleType>
        <xsd:restriction base="dms:Text"/>
      </xsd:simpleType>
    </xsd:element>
    <xsd:element name="MediaLengthInSeconds" ma:index="11" nillable="true" ma:displayName="MediaLengthInSeconds" ma:hidden="true" ma:internalName="MediaLengthInSeconds" ma:readOnly="true">
      <xsd:simpleType>
        <xsd:restriction base="dms:Unknown"/>
      </xsd:simpleType>
    </xsd:element>
    <xsd:element name="lcf76f155ced4ddcb4097134ff3c332f" ma:index="13" nillable="true" ma:taxonomy="true" ma:internalName="lcf76f155ced4ddcb4097134ff3c332f" ma:taxonomyFieldName="MediaServiceImageTags" ma:displayName="Balises d’images" ma:readOnly="false" ma:fieldId="{5cf76f15-5ced-4ddc-b409-7134ff3c332f}" ma:taxonomyMulti="true" ma:sspId="dfb2dd4e-b800-4980-8ab2-0e279c9552d1" ma:termSetId="09814cd3-568e-fe90-9814-8d621ff8fb84" ma:anchorId="fba54fb3-c3e1-fe81-a776-ca4b69148c4d" ma:open="true" ma:isKeyword="false">
      <xsd:complexType>
        <xsd:sequence>
          <xsd:element ref="pc:Terms" minOccurs="0" maxOccurs="1"/>
        </xsd:sequence>
      </xsd:complex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402449c1-179d-48c4-9422-13d234b0788f">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A812F9AC-36C3-4D63-B009-56710742953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02449c1-179d-48c4-9422-13d234b0788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E50E9D68-44BC-422B-977F-A3311E601104}">
  <ds:schemaRefs>
    <ds:schemaRef ds:uri="http://schemas.microsoft.com/sharepoint/v3/contenttype/forms"/>
  </ds:schemaRefs>
</ds:datastoreItem>
</file>

<file path=customXml/itemProps3.xml><?xml version="1.0" encoding="utf-8"?>
<ds:datastoreItem xmlns:ds="http://schemas.openxmlformats.org/officeDocument/2006/customXml" ds:itemID="{CB4506E7-F140-4DA4-B63F-D714E4847BBC}">
  <ds:schemaRefs>
    <ds:schemaRef ds:uri="62fba9a2-eb53-401f-8d36-9f0cae2e968f"/>
    <ds:schemaRef ds:uri="7c45d2a0-c3b5-4d80-8250-92730f67f076"/>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 ds:uri="402449c1-179d-48c4-9422-13d234b0788f"/>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Affichage à l'écran (4:3)</PresentationFormat>
  <Slides>37</Slides>
  <Notes>3</Notes>
  <HiddenSlides>0</HiddenSlides>
  <ScaleCrop>false</ScaleCrop>
  <HeadingPairs>
    <vt:vector size="4" baseType="variant">
      <vt:variant>
        <vt:lpstr>Thème</vt:lpstr>
      </vt:variant>
      <vt:variant>
        <vt:i4>1</vt:i4>
      </vt:variant>
      <vt:variant>
        <vt:lpstr>Titres des diapositives</vt:lpstr>
      </vt:variant>
      <vt:variant>
        <vt:i4>37</vt:i4>
      </vt:variant>
    </vt:vector>
  </HeadingPairs>
  <TitlesOfParts>
    <vt:vector size="38" baseType="lpstr">
      <vt:lpstr>Office Theme</vt:lpstr>
      <vt:lpstr>Programmation Web Transactionnelle</vt:lpstr>
      <vt:lpstr>Objectifs</vt:lpstr>
      <vt:lpstr>Principes S.O.L.I.D. en POO</vt:lpstr>
      <vt:lpstr>Pourquoi est-ce important? Essayons de voir comment on ferait sans Injection de dépendance (DI)</vt:lpstr>
      <vt:lpstr>Comment le créer?</vt:lpstr>
      <vt:lpstr>Changer un service sans Dependency Injection.  :(</vt:lpstr>
      <vt:lpstr>Modifier le service selon une configuration sans DI :(</vt:lpstr>
      <vt:lpstr>Présentation PowerPoint</vt:lpstr>
      <vt:lpstr>Comment faire pour éviter tout ça?</vt:lpstr>
      <vt:lpstr>DI ou IoC?</vt:lpstr>
      <vt:lpstr>Éviter des problèmes</vt:lpstr>
      <vt:lpstr>Utilisation de l’injection de dépendance</vt:lpstr>
      <vt:lpstr>Concepts DI</vt:lpstr>
      <vt:lpstr>Quoi mettre dans un DI?</vt:lpstr>
      <vt:lpstr>La responsabilité d’un container IoC</vt:lpstr>
      <vt:lpstr>La responsabilité d’un container IoC</vt:lpstr>
      <vt:lpstr>La responsabilité d’un container IoC</vt:lpstr>
      <vt:lpstr>Avantages</vt:lpstr>
      <vt:lpstr>Concrètement…</vt:lpstr>
      <vt:lpstr>Comment on enregistre le tout?</vt:lpstr>
      <vt:lpstr>Comment on enregistre le tout?</vt:lpstr>
      <vt:lpstr>Si on reprenait l’exemple de tantôt. </vt:lpstr>
      <vt:lpstr>Aller chercher un service injectable</vt:lpstr>
      <vt:lpstr>Le Ilogger, un exemple de service</vt:lpstr>
      <vt:lpstr>Ilogger </vt:lpstr>
      <vt:lpstr>On pourra l’utiliser dans le contrôleur ici : </vt:lpstr>
      <vt:lpstr>Plusieurs niveaux de log</vt:lpstr>
      <vt:lpstr>Exemple de l’utilisation des niveaux</vt:lpstr>
      <vt:lpstr>Les modèles dans les messages de log</vt:lpstr>
      <vt:lpstr>Les niveaux, pour dire quoi logger. </vt:lpstr>
      <vt:lpstr>Dans le lab...</vt:lpstr>
      <vt:lpstr>Le appsettings.json et le IConfiguration</vt:lpstr>
      <vt:lpstr>Utiliser un IConfiguration</vt:lpstr>
      <vt:lpstr>Faire plusieurs AppSettings. </vt:lpstr>
      <vt:lpstr>Vous l’utilisez déjà...</vt:lpstr>
      <vt:lpstr>Un dataseed différents par environnement ou selon les configurations</vt:lpstr>
      <vt:lpstr>Les seed sans le HasData.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PresenterMedia.com</dc:creator>
  <cp:revision>30</cp:revision>
  <dcterms:created xsi:type="dcterms:W3CDTF">2012-04-23T14:57:20Z</dcterms:created>
  <dcterms:modified xsi:type="dcterms:W3CDTF">2023-10-06T02:02:51Z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0x010100417D1B0CE710324CA05A93EB82A6948E</vt:lpwstr>
  </property>
  <property fmtid="{D5CDD505-2E9C-101B-9397-08002B2CF9AE}" pid="3" name="MediaServiceImageTags">
    <vt:lpwstr/>
  </property>
</Properties>
</file>